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22"/>
  </p:notesMasterIdLst>
  <p:sldIdLst>
    <p:sldId id="256" r:id="rId2"/>
    <p:sldId id="837" r:id="rId3"/>
    <p:sldId id="870" r:id="rId4"/>
    <p:sldId id="871" r:id="rId5"/>
    <p:sldId id="872" r:id="rId6"/>
    <p:sldId id="873" r:id="rId7"/>
    <p:sldId id="874" r:id="rId8"/>
    <p:sldId id="835" r:id="rId9"/>
    <p:sldId id="839" r:id="rId10"/>
    <p:sldId id="846" r:id="rId11"/>
    <p:sldId id="848" r:id="rId12"/>
    <p:sldId id="850" r:id="rId13"/>
    <p:sldId id="400" r:id="rId14"/>
    <p:sldId id="404" r:id="rId15"/>
    <p:sldId id="864" r:id="rId16"/>
    <p:sldId id="829" r:id="rId17"/>
    <p:sldId id="831" r:id="rId18"/>
    <p:sldId id="834" r:id="rId19"/>
    <p:sldId id="868" r:id="rId20"/>
    <p:sldId id="8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 snapToObjects="1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66D2F-49C8-614B-B6C4-3BDAF4C32140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BDB42-F53A-4248-B62E-079E9EADE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8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BDB42-F53A-4248-B62E-079E9EADE0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32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FD3AC-29CD-D94C-9FE0-092D0445E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3DEA1E-8886-B243-B47B-D58F3416A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3CC2D-DA3D-C343-AE29-15AA7FD1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139211-6FF8-4E44-BA48-5C814B67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C92863-1A2E-5A4F-84EF-BAE77D03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97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6EE75-2749-2940-ADF2-C57BDED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0B5E36-52AC-154C-B840-6DBA43D9A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248F4-B4FD-5B4D-B5F4-79C65C28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DAFC-0191-674D-A125-45987879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1360D-F0B2-B04B-827D-1E714DB6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19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BE202A-6DEE-C745-8202-DACA45FC3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B8AF18-1BEB-7840-92B9-1F6BB5390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D6E48B-A69E-294D-AB85-B865BFB2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94482-0DA8-2E4B-912F-EF6F1E16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79CF6-9517-BA47-B7CA-9C85B8DF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2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302D5-C337-884C-A2E9-8BFC7C4B5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B7DC1-4097-F143-96E5-08894E1C3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37FA-2BAD-024F-9388-75D8C404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BC75B1-70FD-454F-AC2B-CB9F196F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3AE8B-FAA5-7142-9923-7B15536E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88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942D1-EB9E-DA45-8779-126ED7C9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A3A980-B087-5E4D-A040-E73973E13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A4319-50A3-554B-ADEA-DB73EDBD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0B012F-F894-E540-8373-C3233DCB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69F17-60FB-B940-81AF-5F6700DB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5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80348-0300-FD41-A086-F25B3B3D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CC4B3E-241B-B340-A99D-7960E4BED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8382E7-5FEB-F144-85C5-596F2688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DF935B-3EB0-B34D-82EE-501D242B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8A86-D606-3748-A6E0-4FA101F8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96873D-B659-764C-81C1-F983060F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93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87ABF-1C8F-C049-9552-2280D6A1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E5215-102B-004C-ABE0-18493990C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78AD78-DB7F-A846-98B0-B1F11A1B4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E39F78-F2F4-494D-A00E-61870BABF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B14E6E-5741-0245-9004-1C0F97474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F9D7C5-BA51-A046-BF9D-2A2E604C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1A496F-BE44-674F-9FB3-89BD0D40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0FFB8B-D740-594A-9F29-CF24B0D3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15EB2-D9A9-5649-AAB4-1B33A78E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F6E6F6-5D03-9641-A064-B2E910D4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6CA79F-B270-4842-91BB-74F0EE0E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3B4F02-EBA8-B547-8C36-5D53DF2B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9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29F4-0A77-5543-B85E-F808B1E9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84AF26-D696-1041-9038-EC1E98E0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B169D7-055F-C548-A08E-8392A488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CB53-F938-EE43-B06D-3FBF995A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63905-22FD-1942-B422-733396614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702959-66EE-E340-A3B8-ABE76BA0E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94AE4B-3A18-5D4F-9F76-5A00869B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F5501-7EE1-AC40-8487-E2D3A42C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5A620-8CCE-B444-B287-2182B163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5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230F3-BEDA-8B4A-AA97-0E1FF7D0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B9D49C-2123-4940-8860-BB8F98B90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156EF0-1F34-4341-AF0C-4E5A5C831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69C89E-87FA-204E-951D-F1E77A86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3A1B10-C747-B04F-893B-3378CC74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839D84-AB35-974D-8998-B8F5E745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0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9D296-80D2-8E4B-92A7-D04F1A07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42965-ADAE-E345-A88B-AE150BDBA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8FB16-ECAA-4146-8406-D00A5FC9D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A35DF-0A16-0F4F-A680-C1FEBB199EA9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C5C8B-E056-B947-AD2F-9F0B338A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C08F1-0D60-5B47-AFC9-B22535B54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8CF6-C508-7A4D-BE6A-5AB3EBC11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49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sv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C54A-BFB8-BE47-A47F-0EBA62E95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007" y="0"/>
            <a:ext cx="10813121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ИГРОВОЕ ПРОСТРАНСТВО современного дошкольника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12D948-6C0A-F64C-AA61-A589ADB4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68" y="2974001"/>
            <a:ext cx="7804732" cy="267523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Ирина Ивановна Казунина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заместитель руководителя экспертного совета,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научный руководитель инновационных площадок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«МИР ГОЛОВОЛОМОК» смарт-тренинг для дошкольников НИИ дошкольного образования «Воспитателей России», руководитель методической службы, ВОО «Воспитатели России»,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Отличник народного просвещения РСФСР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81B967-F0FE-1F7A-1EC6-D1F18ECC8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7" t="1565" r="16165"/>
          <a:stretch/>
        </p:blipFill>
        <p:spPr bwMode="auto">
          <a:xfrm>
            <a:off x="8364942" y="2576534"/>
            <a:ext cx="3402190" cy="4087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9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 мире мудрых мыслей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3F65B02-F3E5-D16B-82D3-E4840B32A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000" i="1" dirty="0">
                <a:solidFill>
                  <a:srgbClr val="002060"/>
                </a:solidFill>
                <a:latin typeface="Georgia" panose="02040502050405020303" pitchFamily="18" charset="0"/>
              </a:rPr>
              <a:t>« … Интеллектуальное богатство человека зависит от того, что он увидел ребёнком»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000" i="1" dirty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                                       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Хосе Ортега-и-Гассет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202E0C6-96C8-B2A7-94E1-A2D976434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10" b="10705"/>
          <a:stretch/>
        </p:blipFill>
        <p:spPr bwMode="auto">
          <a:xfrm>
            <a:off x="8893479" y="3429000"/>
            <a:ext cx="3198313" cy="33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ECE8C2A-E488-7D46-1831-1AC9099F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4" y="2801685"/>
            <a:ext cx="5883417" cy="3922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0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Значение интеллекта в жизни человека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3F65B02-F3E5-D16B-82D3-E4840B32A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792"/>
            <a:ext cx="10660693" cy="480064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1969г. теория интеллекта Ж. Пиаже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Интеллект – это наиболее совершенная форма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     адаптации организма к среде.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 чём суть интеллекта?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Каково основное назначение интеллекта?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E17A2D-1031-95A0-AC5E-C9BB43D6F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5297" r="10639" b="6301"/>
          <a:stretch/>
        </p:blipFill>
        <p:spPr bwMode="auto">
          <a:xfrm flipH="1">
            <a:off x="7958204" y="3498739"/>
            <a:ext cx="4233796" cy="33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Условия развития интеллекта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3F65B02-F3E5-D16B-82D3-E4840B32A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52" y="1276932"/>
            <a:ext cx="10389296" cy="51614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Факторы интеллектуального развития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генетические и                                                            окружающая среда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иные врождённые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С каким бы потенциалом не родился ребёнок, необходимые для выживания формы интеллектуального поведения смогут развиваться и совершенствоваться лишь при контакте с той средой, с которой он будет взаимодействовать всю жизнь.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Интеллектуальное                                                                Возможность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развитие ребёнка                                                  общения со взрослым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366A342-3B6E-5AAC-F14D-57008DBF9E54}"/>
              </a:ext>
            </a:extLst>
          </p:cNvPr>
          <p:cNvCxnSpPr>
            <a:cxnSpLocks/>
          </p:cNvCxnSpPr>
          <p:nvPr/>
        </p:nvCxnSpPr>
        <p:spPr>
          <a:xfrm>
            <a:off x="8542751" y="1637609"/>
            <a:ext cx="1027134" cy="880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8953B6B-1E9F-8B9D-E4AB-24C2FC6BB0B0}"/>
              </a:ext>
            </a:extLst>
          </p:cNvPr>
          <p:cNvCxnSpPr>
            <a:cxnSpLocks/>
          </p:cNvCxnSpPr>
          <p:nvPr/>
        </p:nvCxnSpPr>
        <p:spPr>
          <a:xfrm flipH="1">
            <a:off x="1918570" y="1640910"/>
            <a:ext cx="1139868" cy="74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войная стрелка влево/вправо 9">
            <a:extLst>
              <a:ext uri="{FF2B5EF4-FFF2-40B4-BE49-F238E27FC236}">
                <a16:creationId xmlns:a16="http://schemas.microsoft.com/office/drawing/2014/main" id="{B743A392-ECF4-7302-C5F9-37EA9CCFFB76}"/>
              </a:ext>
            </a:extLst>
          </p:cNvPr>
          <p:cNvSpPr/>
          <p:nvPr/>
        </p:nvSpPr>
        <p:spPr>
          <a:xfrm>
            <a:off x="4609578" y="5473873"/>
            <a:ext cx="268057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1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id="{D60E53A4-5502-5148-BAA3-DDC241C2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538"/>
            <a:ext cx="11520488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920" tIns="60960" rIns="121920" bIns="60960" anchor="ctr">
            <a:spAutoFit/>
          </a:bodyPr>
          <a:lstStyle/>
          <a:p>
            <a:pPr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chemeClr val="bg1"/>
                </a:solidFill>
                <a:latin typeface="Rawline Bold" panose="00000800000000000000" pitchFamily="2" charset="-52"/>
                <a:cs typeface="Times New Roman" pitchFamily="18" charset="0"/>
              </a:rPr>
              <a:t>Проблема, на решение которой направлена инновационная деятельность</a:t>
            </a:r>
          </a:p>
        </p:txBody>
      </p:sp>
      <p:pic>
        <p:nvPicPr>
          <p:cNvPr id="15362" name="Рисунок 8">
            <a:extLst>
              <a:ext uri="{FF2B5EF4-FFF2-40B4-BE49-F238E27FC236}">
                <a16:creationId xmlns:a16="http://schemas.microsoft.com/office/drawing/2014/main" id="{6684219C-0A7E-554B-94C2-AC9B9D2E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"/>
          <a:stretch>
            <a:fillRect/>
          </a:stretch>
        </p:blipFill>
        <p:spPr bwMode="auto">
          <a:xfrm>
            <a:off x="0" y="163513"/>
            <a:ext cx="121920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">
            <a:extLst>
              <a:ext uri="{FF2B5EF4-FFF2-40B4-BE49-F238E27FC236}">
                <a16:creationId xmlns:a16="http://schemas.microsoft.com/office/drawing/2014/main" id="{E2ED9735-C2A0-8E45-85EF-627C8085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319088"/>
            <a:ext cx="9461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60" tIns="81280" rIns="162560" bIns="8128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48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Rawline Bold" pitchFamily="2" charset="0"/>
                <a:cs typeface="Times New Roman" panose="02020603050405020304" pitchFamily="18" charset="0"/>
              </a:rPr>
              <a:t>Игровой набор «МИР ГОЛОВОЛОМОК»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8D6C7-E772-A540-83F3-34D3BC23F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4653" b="4653"/>
          <a:stretch/>
        </p:blipFill>
        <p:spPr>
          <a:xfrm>
            <a:off x="3409660" y="1358900"/>
            <a:ext cx="8295618" cy="501332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BE7FDE52-51A7-E142-BDFE-EE3A23BD2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2" y="1343025"/>
            <a:ext cx="2563360" cy="40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E5E91-131C-6842-AAA2-B15D4BAB9FF9}"/>
              </a:ext>
            </a:extLst>
          </p:cNvPr>
          <p:cNvSpPr txBox="1"/>
          <p:nvPr/>
        </p:nvSpPr>
        <p:spPr>
          <a:xfrm>
            <a:off x="486722" y="5659576"/>
            <a:ext cx="267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>
                <a:latin typeface="Georgia" panose="02040502050405020303" pitchFamily="18" charset="0"/>
              </a:rPr>
              <a:t>Владимир Иванович</a:t>
            </a:r>
          </a:p>
          <a:p>
            <a:pPr algn="ctr"/>
            <a:r>
              <a:rPr lang="ru-RU" sz="2000" i="1" dirty="0">
                <a:latin typeface="Georgia" panose="02040502050405020303" pitchFamily="18" charset="0"/>
              </a:rPr>
              <a:t>Красноухов</a:t>
            </a:r>
          </a:p>
        </p:txBody>
      </p:sp>
    </p:spTree>
    <p:extLst>
      <p:ext uri="{BB962C8B-B14F-4D97-AF65-F5344CB8AC3E}">
        <p14:creationId xmlns:p14="http://schemas.microsoft.com/office/powerpoint/2010/main" val="2539581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>
            <a:extLst>
              <a:ext uri="{FF2B5EF4-FFF2-40B4-BE49-F238E27FC236}">
                <a16:creationId xmlns:a16="http://schemas.microsoft.com/office/drawing/2014/main" id="{D60E53A4-5502-5148-BAA3-DDC241C2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538"/>
            <a:ext cx="11520488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920" tIns="60960" rIns="121920" bIns="60960" anchor="ctr">
            <a:spAutoFit/>
          </a:bodyPr>
          <a:lstStyle/>
          <a:p>
            <a:pPr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chemeClr val="bg1"/>
                </a:solidFill>
                <a:latin typeface="Rawline Bold" panose="00000800000000000000" pitchFamily="2" charset="-52"/>
                <a:cs typeface="Times New Roman" pitchFamily="18" charset="0"/>
              </a:rPr>
              <a:t>Проблема, на решение которой направлена инновационная деятельность</a:t>
            </a:r>
          </a:p>
        </p:txBody>
      </p:sp>
      <p:pic>
        <p:nvPicPr>
          <p:cNvPr id="15362" name="Рисунок 8">
            <a:extLst>
              <a:ext uri="{FF2B5EF4-FFF2-40B4-BE49-F238E27FC236}">
                <a16:creationId xmlns:a16="http://schemas.microsoft.com/office/drawing/2014/main" id="{6684219C-0A7E-554B-94C2-AC9B9D2E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"/>
          <a:stretch>
            <a:fillRect/>
          </a:stretch>
        </p:blipFill>
        <p:spPr bwMode="auto">
          <a:xfrm>
            <a:off x="0" y="163513"/>
            <a:ext cx="121920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">
            <a:extLst>
              <a:ext uri="{FF2B5EF4-FFF2-40B4-BE49-F238E27FC236}">
                <a16:creationId xmlns:a16="http://schemas.microsoft.com/office/drawing/2014/main" id="{E2ED9735-C2A0-8E45-85EF-627C8085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319088"/>
            <a:ext cx="9461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60" tIns="81280" rIns="162560" bIns="8128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48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Rawline Bold" pitchFamily="2" charset="0"/>
                <a:cs typeface="Times New Roman" panose="02020603050405020304" pitchFamily="18" charset="0"/>
              </a:rPr>
              <a:t>«</a:t>
            </a:r>
            <a:r>
              <a:rPr lang="ru-RU" altLang="ru-RU" sz="3200" b="1" dirty="0" err="1">
                <a:solidFill>
                  <a:schemeClr val="bg1"/>
                </a:solidFill>
                <a:latin typeface="Rawline Bold" pitchFamily="2" charset="0"/>
                <a:cs typeface="Times New Roman" panose="02020603050405020304" pitchFamily="18" charset="0"/>
              </a:rPr>
              <a:t>Складушки</a:t>
            </a:r>
            <a:r>
              <a:rPr lang="ru-RU" altLang="ru-RU" sz="3200" b="1" dirty="0">
                <a:solidFill>
                  <a:schemeClr val="bg1"/>
                </a:solidFill>
                <a:latin typeface="Rawline Bold" pitchFamily="2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608A86-EB6F-2B46-9E38-8A66B06F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03" y="1358900"/>
            <a:ext cx="3811661" cy="541274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9F8E20-ECC8-E143-B634-068FC382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57" y="1343025"/>
            <a:ext cx="3836135" cy="5428616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56BB0A-DB2B-2849-AF1A-8409623142D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654" y="1358900"/>
            <a:ext cx="3245623" cy="161457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122BB-15CE-7A45-AD89-6C5927ED2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46129" y="3172556"/>
            <a:ext cx="1706589" cy="1423936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DD7C07B0-E2C5-DD44-9895-985093680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3655"/>
          <a:stretch/>
        </p:blipFill>
        <p:spPr bwMode="auto">
          <a:xfrm>
            <a:off x="4276189" y="4573000"/>
            <a:ext cx="3387387" cy="21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2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Смарт-тренинг для дошкольников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A6B4D5-8163-BB4E-B42E-A6E3197DD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8282"/>
          <a:stretch/>
        </p:blipFill>
        <p:spPr>
          <a:xfrm>
            <a:off x="838200" y="1276932"/>
            <a:ext cx="3671170" cy="501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78115D-3366-043F-B0B1-629AF0AC9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0577" y="4397527"/>
            <a:ext cx="5849124" cy="18955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E81125-6A9E-B8B2-019E-81104A1FB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94" y="1315032"/>
            <a:ext cx="2931117" cy="300715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33C4B50-FA92-5AC6-14CB-E8949205C483}"/>
              </a:ext>
            </a:extLst>
          </p:cNvPr>
          <p:cNvSpPr/>
          <p:nvPr/>
        </p:nvSpPr>
        <p:spPr>
          <a:xfrm>
            <a:off x="5775986" y="4868234"/>
            <a:ext cx="4505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rgbClr val="FFFFFF"/>
                </a:solidFill>
                <a:latin typeface="Bebasrawline"/>
              </a:rPr>
              <a:t>Библиотека.</a:t>
            </a:r>
            <a:br>
              <a:rPr lang="ru-RU" sz="2800" dirty="0">
                <a:solidFill>
                  <a:srgbClr val="FFFFFF"/>
                </a:solidFill>
                <a:latin typeface="Bebasrawline"/>
              </a:rPr>
            </a:br>
            <a:r>
              <a:rPr lang="ru-RU" sz="2800" dirty="0">
                <a:solidFill>
                  <a:srgbClr val="FFFFFF"/>
                </a:solidFill>
                <a:latin typeface="Bebasrawline"/>
              </a:rPr>
              <a:t>Методические пособия</a:t>
            </a:r>
            <a:endParaRPr lang="ru-RU" sz="2800" b="0" i="0" u="none" strike="noStrike" dirty="0">
              <a:solidFill>
                <a:srgbClr val="FFFFFF"/>
              </a:solidFill>
              <a:effectLst/>
              <a:latin typeface="Bebasrawline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26CBC93-CD49-9441-0CAB-AA4DDA608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6191" r="1602" b="4564"/>
          <a:stretch/>
        </p:blipFill>
        <p:spPr bwMode="auto">
          <a:xfrm>
            <a:off x="5290577" y="1467340"/>
            <a:ext cx="2946017" cy="27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4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490336"/>
            <a:ext cx="1152128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600"/>
              </a:lnSpc>
            </a:pPr>
            <a:r>
              <a:rPr lang="ru-RU" sz="3733" b="1" dirty="0">
                <a:solidFill>
                  <a:schemeClr val="bg1"/>
                </a:solidFill>
                <a:latin typeface="Rawline Bold" panose="00000800000000000000" pitchFamily="2" charset="-52"/>
                <a:cs typeface="Times New Roman" pitchFamily="18" charset="0"/>
              </a:rPr>
              <a:t>Проблема, на решение которой направлена инновационная деятельность</a:t>
            </a:r>
          </a:p>
        </p:txBody>
      </p:sp>
      <p:pic>
        <p:nvPicPr>
          <p:cNvPr id="22" name="Рисунок 8">
            <a:extLst>
              <a:ext uri="{FF2B5EF4-FFF2-40B4-BE49-F238E27FC236}">
                <a16:creationId xmlns:a16="http://schemas.microsoft.com/office/drawing/2014/main" id="{71A6B3F2-0136-4D43-B92C-FD42E38D8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97"/>
          <a:stretch/>
        </p:blipFill>
        <p:spPr>
          <a:xfrm>
            <a:off x="-1" y="163279"/>
            <a:ext cx="12192001" cy="1024895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E34328B3-CF50-4DA7-9E32-EA49817DA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21" y="290681"/>
            <a:ext cx="9716578" cy="71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2560" tIns="81280" rIns="162560" bIns="8128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b="1" dirty="0">
                <a:solidFill>
                  <a:schemeClr val="bg1"/>
                </a:solidFill>
                <a:latin typeface="Rawline Bold" panose="00000800000000000000" pitchFamily="2" charset="-52"/>
                <a:cs typeface="Times New Roman" pitchFamily="18" charset="0"/>
              </a:rPr>
              <a:t>Головоломки – вызов способностям человека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0E55BA-FD24-5345-9BD4-7D2443FE9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5" r="18713"/>
          <a:stretch/>
        </p:blipFill>
        <p:spPr bwMode="auto">
          <a:xfrm>
            <a:off x="0" y="1283650"/>
            <a:ext cx="2921330" cy="55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FD9A84A-D3A9-7E4B-A68D-772AFCBA5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4831" r="762" b="2381"/>
          <a:stretch/>
        </p:blipFill>
        <p:spPr bwMode="auto">
          <a:xfrm>
            <a:off x="8581920" y="1486726"/>
            <a:ext cx="3610080" cy="53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106AF84-982F-8E41-AEEB-22DAB61C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02" y="1888771"/>
            <a:ext cx="7384902" cy="36358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Пройдите испытание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Почувствуйте себя сильнее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Почувствуйте себя умнее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Повысьте свою самооценку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Почувствуйте уверенность в своих силах</a:t>
            </a:r>
          </a:p>
        </p:txBody>
      </p:sp>
    </p:spTree>
    <p:extLst>
      <p:ext uri="{BB962C8B-B14F-4D97-AF65-F5344CB8AC3E}">
        <p14:creationId xmlns:p14="http://schemas.microsoft.com/office/powerpoint/2010/main" val="308393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490336"/>
            <a:ext cx="1152128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600"/>
              </a:lnSpc>
            </a:pPr>
            <a:r>
              <a:rPr lang="ru-RU" sz="3733" b="1" dirty="0">
                <a:solidFill>
                  <a:schemeClr val="bg1"/>
                </a:solidFill>
                <a:latin typeface="Rawline Bold" panose="00000800000000000000" pitchFamily="2" charset="-52"/>
                <a:cs typeface="Times New Roman" pitchFamily="18" charset="0"/>
              </a:rPr>
              <a:t>Проблема, на решение которой направлена инновационная деятельность</a:t>
            </a:r>
          </a:p>
        </p:txBody>
      </p:sp>
      <p:pic>
        <p:nvPicPr>
          <p:cNvPr id="22" name="Рисунок 8">
            <a:extLst>
              <a:ext uri="{FF2B5EF4-FFF2-40B4-BE49-F238E27FC236}">
                <a16:creationId xmlns:a16="http://schemas.microsoft.com/office/drawing/2014/main" id="{71A6B3F2-0136-4D43-B92C-FD42E38D8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97"/>
          <a:stretch/>
        </p:blipFill>
        <p:spPr>
          <a:xfrm>
            <a:off x="-1" y="163279"/>
            <a:ext cx="12192001" cy="1024895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E34328B3-CF50-4DA7-9E32-EA49817DA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54" y="318352"/>
            <a:ext cx="9716578" cy="71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2560" tIns="81280" rIns="162560" bIns="8128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b="1" dirty="0">
                <a:solidFill>
                  <a:schemeClr val="bg1"/>
                </a:solidFill>
                <a:latin typeface="Rawline Bold" panose="00000800000000000000" pitchFamily="2" charset="-52"/>
                <a:cs typeface="Times New Roman" pitchFamily="18" charset="0"/>
              </a:rPr>
              <a:t>Математика – прародительница головоломок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06AF84-982F-8E41-AEEB-22DAB61C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054" y="1360156"/>
            <a:ext cx="4651170" cy="102489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МАТЕМАТИЧЕСКИЙ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КВАДРАТ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15441B-C086-FD4C-BCF8-84B3F1040978}"/>
              </a:ext>
            </a:extLst>
          </p:cNvPr>
          <p:cNvSpPr/>
          <p:nvPr/>
        </p:nvSpPr>
        <p:spPr>
          <a:xfrm>
            <a:off x="5039096" y="2041761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AC4E2-07B1-EB4A-9334-C7A843C538BD}"/>
              </a:ext>
            </a:extLst>
          </p:cNvPr>
          <p:cNvSpPr/>
          <p:nvPr/>
        </p:nvSpPr>
        <p:spPr>
          <a:xfrm>
            <a:off x="6560244" y="2041761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61E403-0877-9342-BBDE-CFA6C26D013F}"/>
              </a:ext>
            </a:extLst>
          </p:cNvPr>
          <p:cNvSpPr/>
          <p:nvPr/>
        </p:nvSpPr>
        <p:spPr>
          <a:xfrm>
            <a:off x="8081392" y="2059175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680D9-8ECC-C043-9E60-FA88F41155A2}"/>
              </a:ext>
            </a:extLst>
          </p:cNvPr>
          <p:cNvSpPr/>
          <p:nvPr/>
        </p:nvSpPr>
        <p:spPr>
          <a:xfrm>
            <a:off x="5039096" y="3428999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F12BB2-9B29-E24F-B1C9-837A6AFDB5A2}"/>
              </a:ext>
            </a:extLst>
          </p:cNvPr>
          <p:cNvSpPr/>
          <p:nvPr/>
        </p:nvSpPr>
        <p:spPr>
          <a:xfrm>
            <a:off x="6560244" y="3428999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DBE3311-429D-5048-811D-8C9269797274}"/>
              </a:ext>
            </a:extLst>
          </p:cNvPr>
          <p:cNvSpPr/>
          <p:nvPr/>
        </p:nvSpPr>
        <p:spPr>
          <a:xfrm>
            <a:off x="8081392" y="3429000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DBC7C6-89C9-3041-99C7-08CDB48D9D79}"/>
              </a:ext>
            </a:extLst>
          </p:cNvPr>
          <p:cNvSpPr/>
          <p:nvPr/>
        </p:nvSpPr>
        <p:spPr>
          <a:xfrm>
            <a:off x="5039096" y="4816239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3510B5-1935-7B42-A899-3697545E2B65}"/>
              </a:ext>
            </a:extLst>
          </p:cNvPr>
          <p:cNvSpPr/>
          <p:nvPr/>
        </p:nvSpPr>
        <p:spPr>
          <a:xfrm>
            <a:off x="6560244" y="4816239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2B90F6-7332-1B42-8B06-41A694C69761}"/>
              </a:ext>
            </a:extLst>
          </p:cNvPr>
          <p:cNvSpPr/>
          <p:nvPr/>
        </p:nvSpPr>
        <p:spPr>
          <a:xfrm>
            <a:off x="8081392" y="4816239"/>
            <a:ext cx="1448790" cy="1295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5977688-E9AE-8E4C-996A-B21284365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6191" r="1602" b="4564"/>
          <a:stretch/>
        </p:blipFill>
        <p:spPr bwMode="auto">
          <a:xfrm>
            <a:off x="87303" y="1583810"/>
            <a:ext cx="4873733" cy="45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305E236-F184-9A44-B915-DCE2F4BC9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5" t="10886" r="11655" b="10886"/>
          <a:stretch/>
        </p:blipFill>
        <p:spPr bwMode="auto">
          <a:xfrm>
            <a:off x="9690266" y="4103852"/>
            <a:ext cx="2414431" cy="26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7FA184E-1398-154F-BD0F-2924B65055AC}"/>
              </a:ext>
            </a:extLst>
          </p:cNvPr>
          <p:cNvSpPr/>
          <p:nvPr/>
        </p:nvSpPr>
        <p:spPr>
          <a:xfrm>
            <a:off x="9690266" y="1511749"/>
            <a:ext cx="2357952" cy="226852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rgbClr val="002060"/>
                </a:solidFill>
                <a:latin typeface="Georgia" panose="02040502050405020303" pitchFamily="18" charset="0"/>
              </a:rPr>
              <a:t>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D8980-9A8C-E940-ABEF-11521461E062}"/>
              </a:ext>
            </a:extLst>
          </p:cNvPr>
          <p:cNvSpPr txBox="1"/>
          <p:nvPr/>
        </p:nvSpPr>
        <p:spPr>
          <a:xfrm>
            <a:off x="247610" y="6081441"/>
            <a:ext cx="4553117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/>
              <a:t>1.  2.  3.  4.  5.  6.  7.  8.  9. </a:t>
            </a:r>
          </a:p>
        </p:txBody>
      </p:sp>
    </p:spTree>
    <p:extLst>
      <p:ext uri="{BB962C8B-B14F-4D97-AF65-F5344CB8AC3E}">
        <p14:creationId xmlns:p14="http://schemas.microsoft.com/office/powerpoint/2010/main" val="310176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62" y="178317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Потребность, возможность и современность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4DFFB8-60BD-33FB-04D7-B2857E0615ED}"/>
              </a:ext>
            </a:extLst>
          </p:cNvPr>
          <p:cNvSpPr/>
          <p:nvPr/>
        </p:nvSpPr>
        <p:spPr>
          <a:xfrm>
            <a:off x="406400" y="1276932"/>
            <a:ext cx="7429500" cy="518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Обеспечение деятельностного подхода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Социализация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Индивидуализация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Работа в группах сотрудничества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Организация коллективной деятельности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Разноуровневое содержание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Создание ситуации «Успеха»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DBDEF50-8EAF-2B77-4DA7-ADC25B81C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58" y="2857500"/>
            <a:ext cx="5196342" cy="3464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8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455BFFF-E981-D118-50EA-CBB474A4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92" y="3721100"/>
            <a:ext cx="10426108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Игровое пространство современного дошкольника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592C8C-D705-81D1-EB45-E45B7C22E70B}"/>
              </a:ext>
            </a:extLst>
          </p:cNvPr>
          <p:cNvSpPr/>
          <p:nvPr/>
        </p:nvSpPr>
        <p:spPr>
          <a:xfrm>
            <a:off x="515654" y="1276932"/>
            <a:ext cx="11160691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Отзывчиво к  вызовам современности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Ребенок имеет право на ошибку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Активность самого ребенка в среде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2800" dirty="0">
                <a:solidFill>
                  <a:srgbClr val="004680"/>
                </a:solidFill>
                <a:latin typeface="Georgia" panose="02040502050405020303" pitchFamily="18" charset="0"/>
                <a:cs typeface="Times New Roman" pitchFamily="18" charset="0"/>
              </a:rPr>
              <a:t>Взаимодействие со всеми участниками образовательного процесса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3683EC1-9D59-0144-6B57-4827E526F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0649" r="9558"/>
          <a:stretch/>
        </p:blipFill>
        <p:spPr bwMode="auto">
          <a:xfrm>
            <a:off x="8484414" y="1157608"/>
            <a:ext cx="286938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1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Современный дошкольник, какой он?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932"/>
            <a:ext cx="10515600" cy="54118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Беззаботный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Раскованный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Любопытный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Информированный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Настойчивый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Возбудимый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Тревожный </a:t>
            </a:r>
          </a:p>
          <a:p>
            <a:pPr>
              <a:buFont typeface="Wingdings" pitchFamily="2" charset="2"/>
              <a:buChar char="ü"/>
            </a:pPr>
            <a:r>
              <a:rPr lang="ru-RU" sz="3200">
                <a:solidFill>
                  <a:srgbClr val="002060"/>
                </a:solidFill>
                <a:latin typeface="Georgia" panose="02040502050405020303" pitchFamily="18" charset="0"/>
              </a:rPr>
              <a:t>Быстро устаёт</a:t>
            </a: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«Клиповый»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6A7ADB8-FC8D-EEA5-8A3F-9C05FFD46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4" r="2248"/>
          <a:stretch/>
        </p:blipFill>
        <p:spPr bwMode="auto">
          <a:xfrm>
            <a:off x="6538585" y="1276932"/>
            <a:ext cx="4815215" cy="5378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1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 уважением,</a:t>
            </a:r>
          </a:p>
        </p:txBody>
      </p:sp>
      <p:pic>
        <p:nvPicPr>
          <p:cNvPr id="7" name="Picture 2" descr="C:\Users\Ekomolov\Desktop\От Павловой\hello_html_m6e315bfc.png">
            <a:extLst>
              <a:ext uri="{FF2B5EF4-FFF2-40B4-BE49-F238E27FC236}">
                <a16:creationId xmlns:a16="http://schemas.microsoft.com/office/drawing/2014/main" id="{531A4A92-9CAA-2810-A4A8-69BAA2F3A0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38" y="1344624"/>
            <a:ext cx="5035385" cy="53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DBB18B-72D4-46C9-E509-0523CC8C7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87159" y="3175792"/>
            <a:ext cx="3024585" cy="25236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AC2C1D-0D1D-E7C2-03FA-971752D5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99273" y="1373128"/>
            <a:ext cx="2600696" cy="21699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80220D-E945-B315-7683-77B6A3CA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55212" y="1637243"/>
            <a:ext cx="2606785" cy="2175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9F7440-EF03-9108-0277-0366504BBB54}"/>
              </a:ext>
            </a:extLst>
          </p:cNvPr>
          <p:cNvSpPr txBox="1"/>
          <p:nvPr/>
        </p:nvSpPr>
        <p:spPr>
          <a:xfrm>
            <a:off x="670719" y="5818790"/>
            <a:ext cx="6154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</a:rPr>
              <a:t>Ирина Ивановна Казунина</a:t>
            </a:r>
          </a:p>
        </p:txBody>
      </p:sp>
    </p:spTree>
    <p:extLst>
      <p:ext uri="{BB962C8B-B14F-4D97-AF65-F5344CB8AC3E}">
        <p14:creationId xmlns:p14="http://schemas.microsoft.com/office/powerpoint/2010/main" val="202267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Социальный и предметный мир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32" y="1966640"/>
            <a:ext cx="5838173" cy="43965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Получает беспорядочный поток информации</a:t>
            </a:r>
          </a:p>
          <a:p>
            <a:pPr>
              <a:lnSpc>
                <a:spcPct val="110000"/>
              </a:lnSpc>
              <a:spcBef>
                <a:spcPts val="2200"/>
              </a:spcBef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Преобладает рефлекс свободы</a:t>
            </a:r>
          </a:p>
          <a:p>
            <a:pPr>
              <a:lnSpc>
                <a:spcPct val="110000"/>
              </a:lnSpc>
              <a:spcBef>
                <a:spcPts val="2200"/>
              </a:spcBef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Стремиться самореализоваться</a:t>
            </a:r>
          </a:p>
          <a:p>
            <a:pPr>
              <a:lnSpc>
                <a:spcPct val="110000"/>
              </a:lnSpc>
              <a:spcBef>
                <a:spcPts val="2200"/>
              </a:spcBef>
              <a:buFont typeface="Wingdings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Имеет завышенную самооценку</a:t>
            </a: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2F2285C-0DA8-EDFE-879A-F955EDC7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12" y="3169895"/>
            <a:ext cx="5280756" cy="351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95AD1-FB56-FA26-56CE-DFA4817D1E7C}"/>
              </a:ext>
            </a:extLst>
          </p:cNvPr>
          <p:cNvSpPr txBox="1"/>
          <p:nvPr/>
        </p:nvSpPr>
        <p:spPr>
          <a:xfrm>
            <a:off x="6423578" y="1941642"/>
            <a:ext cx="5368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buFont typeface="Wingdings" pitchFamily="2" charset="2"/>
              <a:buChar char="ü"/>
            </a:pP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Приобщён к достижениям технического прогресса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1CEA-9D92-6984-B7B9-C272769F23F0}"/>
              </a:ext>
            </a:extLst>
          </p:cNvPr>
          <p:cNvSpPr txBox="1"/>
          <p:nvPr/>
        </p:nvSpPr>
        <p:spPr>
          <a:xfrm>
            <a:off x="629439" y="1276932"/>
            <a:ext cx="54665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Современный дошкольник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8A666DB-4A20-C0B4-43F3-DDFBAB57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165" y="3632548"/>
            <a:ext cx="3222466" cy="32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Плюсы и минусы клипового сознания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32" y="1966640"/>
            <a:ext cx="5838173" cy="43965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1CEA-9D92-6984-B7B9-C272769F23F0}"/>
              </a:ext>
            </a:extLst>
          </p:cNvPr>
          <p:cNvSpPr txBox="1"/>
          <p:nvPr/>
        </p:nvSpPr>
        <p:spPr>
          <a:xfrm>
            <a:off x="679543" y="1389666"/>
            <a:ext cx="873829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+  развитие многозадачности</a:t>
            </a:r>
          </a:p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+  защита от информационной перегрузки</a:t>
            </a:r>
          </a:p>
          <a:p>
            <a:pPr>
              <a:spcBef>
                <a:spcPts val="1800"/>
              </a:spcBef>
            </a:pP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душевная чёрствость</a:t>
            </a:r>
          </a:p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не способность сосредоточиться</a:t>
            </a:r>
          </a:p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беззащитность перед манипулированием</a:t>
            </a:r>
          </a:p>
          <a:p>
            <a:pPr marL="457200" indent="-457200">
              <a:spcBef>
                <a:spcPts val="1800"/>
              </a:spcBef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снижение уровня усвоения программы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22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Как помочь ребёнку с клиповым сознанием?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32" y="1966640"/>
            <a:ext cx="5838173" cy="43965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1CEA-9D92-6984-B7B9-C272769F23F0}"/>
              </a:ext>
            </a:extLst>
          </p:cNvPr>
          <p:cNvSpPr txBox="1"/>
          <p:nvPr/>
        </p:nvSpPr>
        <p:spPr>
          <a:xfrm>
            <a:off x="942589" y="1525598"/>
            <a:ext cx="8624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Достаточно развивать интеллект!</a:t>
            </a:r>
            <a:endParaRPr lang="ru-RU" sz="36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51F45A3-C4ED-580E-7A32-223FCB43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58" y="2937896"/>
            <a:ext cx="3920104" cy="392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0DA80-6C4D-69EF-F3EB-7117FC0B064C}"/>
              </a:ext>
            </a:extLst>
          </p:cNvPr>
          <p:cNvSpPr txBox="1"/>
          <p:nvPr/>
        </p:nvSpPr>
        <p:spPr>
          <a:xfrm>
            <a:off x="707202" y="2269774"/>
            <a:ext cx="69362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>
                <a:latin typeface="Georgia" panose="02040502050405020303" pitchFamily="18" charset="0"/>
              </a:rPr>
              <a:t>Чтение литературы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dirty="0">
                <a:latin typeface="Georgia" panose="02040502050405020303" pitchFamily="18" charset="0"/>
              </a:rPr>
              <a:t>День отдыха от информации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dirty="0">
              <a:latin typeface="Georgia" panose="02040502050405020303" pitchFamily="18" charset="0"/>
            </a:endParaRPr>
          </a:p>
          <a:p>
            <a:r>
              <a:rPr lang="ru-RU" sz="2800" b="1" dirty="0">
                <a:latin typeface="Georgia" panose="02040502050405020303" pitchFamily="18" charset="0"/>
              </a:rPr>
              <a:t>Взрослым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i="1" dirty="0">
                <a:latin typeface="Georgia" panose="02040502050405020303" pitchFamily="18" charset="0"/>
              </a:rPr>
              <a:t>Уменьшить потребительское отношение к информации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i="1" dirty="0">
                <a:latin typeface="Georgia" panose="02040502050405020303" pitchFamily="18" charset="0"/>
              </a:rPr>
              <a:t>Критически оценивать факты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i="1" dirty="0">
                <a:latin typeface="Georgia" panose="02040502050405020303" pitchFamily="18" charset="0"/>
              </a:rPr>
              <a:t>Дискуссия (право на существование разных точек зрения)</a:t>
            </a:r>
          </a:p>
        </p:txBody>
      </p:sp>
    </p:spTree>
    <p:extLst>
      <p:ext uri="{BB962C8B-B14F-4D97-AF65-F5344CB8AC3E}">
        <p14:creationId xmlns:p14="http://schemas.microsoft.com/office/powerpoint/2010/main" val="64737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Родители и дети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32" y="1966640"/>
            <a:ext cx="5838173" cy="43965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7C3EE0-D1FD-CF47-53F9-5AE14AA87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9133" r="9845" b="5936"/>
          <a:stretch/>
        </p:blipFill>
        <p:spPr bwMode="auto">
          <a:xfrm>
            <a:off x="7214258" y="1875679"/>
            <a:ext cx="4860833" cy="49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AE827-ABC7-C279-C387-A4086BC39BAF}"/>
              </a:ext>
            </a:extLst>
          </p:cNvPr>
          <p:cNvSpPr txBox="1"/>
          <p:nvPr/>
        </p:nvSpPr>
        <p:spPr>
          <a:xfrm>
            <a:off x="838201" y="1414014"/>
            <a:ext cx="626405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800" dirty="0">
                <a:latin typeface="Georgia" panose="02040502050405020303" pitchFamily="18" charset="0"/>
              </a:rPr>
              <a:t>Повышенная занятость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800" dirty="0">
                <a:latin typeface="Georgia" panose="02040502050405020303" pitchFamily="18" charset="0"/>
              </a:rPr>
              <a:t>Отсутствие общих интересов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800" dirty="0">
                <a:latin typeface="Georgia" panose="02040502050405020303" pitchFamily="18" charset="0"/>
              </a:rPr>
              <a:t>Страх «не справиться» с жизнью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800" dirty="0">
                <a:latin typeface="Georgia" panose="02040502050405020303" pitchFamily="18" charset="0"/>
              </a:rPr>
              <a:t>Новый социальных страх – неуспешность детей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800" dirty="0">
                <a:latin typeface="Georgia" panose="02040502050405020303" pitchFamily="18" charset="0"/>
              </a:rPr>
              <a:t>Система отношений доминирует над системой знаний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B9B5E1A-6B17-BAF4-295B-07493B6665B9}"/>
              </a:ext>
            </a:extLst>
          </p:cNvPr>
          <p:cNvCxnSpPr>
            <a:cxnSpLocks/>
          </p:cNvCxnSpPr>
          <p:nvPr/>
        </p:nvCxnSpPr>
        <p:spPr>
          <a:xfrm>
            <a:off x="2154478" y="4709786"/>
            <a:ext cx="28684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6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7" y="209299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Устойчивый интерес к детству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32" y="1966640"/>
            <a:ext cx="5838173" cy="439656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2200"/>
              </a:spcBef>
              <a:buNone/>
            </a:pPr>
            <a:endParaRPr lang="ru-RU" sz="3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AE827-ABC7-C279-C387-A4086BC39BAF}"/>
              </a:ext>
            </a:extLst>
          </p:cNvPr>
          <p:cNvSpPr txBox="1"/>
          <p:nvPr/>
        </p:nvSpPr>
        <p:spPr>
          <a:xfrm>
            <a:off x="227714" y="1292601"/>
            <a:ext cx="54550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Wingdings" pitchFamily="2" charset="2"/>
              <a:buChar char="Ø"/>
            </a:pPr>
            <a:r>
              <a:rPr lang="ru-RU" sz="2800" dirty="0">
                <a:latin typeface="Georgia" panose="02040502050405020303" pitchFamily="18" charset="0"/>
              </a:rPr>
              <a:t>Формирование детской индустрии  </a:t>
            </a:r>
            <a:r>
              <a:rPr lang="ru-RU" sz="2400" dirty="0">
                <a:latin typeface="Georgia" panose="02040502050405020303" pitchFamily="18" charset="0"/>
              </a:rPr>
              <a:t>(материальная и духовная сферы)</a:t>
            </a:r>
          </a:p>
          <a:p>
            <a:pPr marL="457200" indent="-457200">
              <a:spcAft>
                <a:spcPts val="2400"/>
              </a:spcAft>
              <a:buFont typeface="Wingdings" pitchFamily="2" charset="2"/>
              <a:buChar char="Ø"/>
            </a:pPr>
            <a:r>
              <a:rPr lang="ru-RU" sz="2800" dirty="0">
                <a:latin typeface="Georgia" panose="02040502050405020303" pitchFamily="18" charset="0"/>
              </a:rPr>
              <a:t>Рост экранной зависимости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BD6F59A-2766-0315-8948-5E1E18EE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838" y="1161174"/>
            <a:ext cx="3042779" cy="28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3939B12-532F-1895-8401-82E4AFC0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515" y="3854145"/>
            <a:ext cx="4968098" cy="2794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6B9C17-1BF9-DC61-565E-7125644E7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1" r="5914"/>
          <a:stretch/>
        </p:blipFill>
        <p:spPr bwMode="auto">
          <a:xfrm flipH="1">
            <a:off x="6096000" y="1211163"/>
            <a:ext cx="3133918" cy="2770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242AA-E1D6-6ED7-8086-8B83A0570C3C}"/>
              </a:ext>
            </a:extLst>
          </p:cNvPr>
          <p:cNvSpPr txBox="1"/>
          <p:nvPr/>
        </p:nvSpPr>
        <p:spPr>
          <a:xfrm>
            <a:off x="5911243" y="4239544"/>
            <a:ext cx="5455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Wingdings" pitchFamily="2" charset="2"/>
              <a:buChar char="Ø"/>
            </a:pPr>
            <a:r>
              <a:rPr lang="ru-RU" sz="2800" dirty="0">
                <a:latin typeface="Georgia" panose="02040502050405020303" pitchFamily="18" charset="0"/>
              </a:rPr>
              <a:t>Педагогически запущенный взрослый</a:t>
            </a:r>
          </a:p>
          <a:p>
            <a:pPr marL="457200" indent="-457200">
              <a:spcAft>
                <a:spcPts val="2400"/>
              </a:spcAft>
              <a:buFont typeface="Wingdings" pitchFamily="2" charset="2"/>
              <a:buChar char="Ø"/>
            </a:pPr>
            <a:r>
              <a:rPr lang="ru-RU" sz="2800" dirty="0">
                <a:latin typeface="Georgia" panose="02040502050405020303" pitchFamily="18" charset="0"/>
              </a:rPr>
              <a:t>Поколение «экранных» детей</a:t>
            </a:r>
          </a:p>
        </p:txBody>
      </p:sp>
    </p:spTree>
    <p:extLst>
      <p:ext uri="{BB962C8B-B14F-4D97-AF65-F5344CB8AC3E}">
        <p14:creationId xmlns:p14="http://schemas.microsoft.com/office/powerpoint/2010/main" val="318288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ФГОС ДО. Требования к условиям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575DF-1DE2-B146-B8A8-3528D98A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2" y="1228746"/>
            <a:ext cx="5612704" cy="490003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3.3 Требования к РППС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Содержательно-насыщена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Трансформируема</a:t>
            </a:r>
          </a:p>
          <a:p>
            <a:r>
              <a:rPr lang="ru-RU" dirty="0" err="1">
                <a:solidFill>
                  <a:srgbClr val="002060"/>
                </a:solidFill>
                <a:latin typeface="Georgia" panose="02040502050405020303" pitchFamily="18" charset="0"/>
              </a:rPr>
              <a:t>Полифункциональна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Вариативна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Доступна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Безопасна 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822E70-320D-C77F-4E15-FF2A94707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r="6627"/>
          <a:stretch/>
        </p:blipFill>
        <p:spPr bwMode="auto">
          <a:xfrm>
            <a:off x="6233786" y="1286327"/>
            <a:ext cx="5456696" cy="51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A1AD7E-15FF-1AFE-DCCC-1B792B9A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5978" r="5023" b="5571"/>
          <a:stretch/>
        </p:blipFill>
        <p:spPr bwMode="auto">
          <a:xfrm>
            <a:off x="2981014" y="3759549"/>
            <a:ext cx="3895775" cy="28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6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E331AB-92FB-7145-8062-11B4BEF6A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6666"/>
            <a:ext cx="12192000" cy="11077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FA7B0-B363-954E-BBA9-57016B8C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30"/>
            <a:ext cx="10515600" cy="7159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Здоровье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1602C2-32D6-7227-95C1-C72DBDE6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09" y="1336430"/>
            <a:ext cx="6321555" cy="4741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26B9987-8930-7706-5DCA-B7C0652D1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6" y="2617504"/>
            <a:ext cx="4051295" cy="30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0CA26-75CE-2B41-F878-BD8D7E907AD2}"/>
              </a:ext>
            </a:extLst>
          </p:cNvPr>
          <p:cNvSpPr txBox="1"/>
          <p:nvPr/>
        </p:nvSpPr>
        <p:spPr>
          <a:xfrm>
            <a:off x="5194337" y="6165550"/>
            <a:ext cx="6500497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Реализовать потребность в движении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4E9F2-7AA4-3DE6-6C08-4D840176E5DE}"/>
              </a:ext>
            </a:extLst>
          </p:cNvPr>
          <p:cNvSpPr txBox="1"/>
          <p:nvPr/>
        </p:nvSpPr>
        <p:spPr>
          <a:xfrm>
            <a:off x="586636" y="1276932"/>
            <a:ext cx="4357283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Физическое развитие</a:t>
            </a:r>
          </a:p>
          <a:p>
            <a:r>
              <a:rPr lang="ru-RU" sz="2400" dirty="0">
                <a:latin typeface="Georgia" panose="02040502050405020303" pitchFamily="18" charset="0"/>
              </a:rPr>
              <a:t>тесно связано с психическим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9F9BF-06D7-A11C-4026-3351C7A543A0}"/>
              </a:ext>
            </a:extLst>
          </p:cNvPr>
          <p:cNvSpPr txBox="1"/>
          <p:nvPr/>
        </p:nvSpPr>
        <p:spPr>
          <a:xfrm>
            <a:off x="1004270" y="6165550"/>
            <a:ext cx="2956141" cy="4616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Уровень 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2021649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4963</TotalTime>
  <Words>489</Words>
  <Application>Microsoft Macintosh PowerPoint</Application>
  <PresentationFormat>Широкоэкранный</PresentationFormat>
  <Paragraphs>129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Bebasrawline</vt:lpstr>
      <vt:lpstr>Calibri</vt:lpstr>
      <vt:lpstr>Calibri Light</vt:lpstr>
      <vt:lpstr>Georgia</vt:lpstr>
      <vt:lpstr>Rawline Bold</vt:lpstr>
      <vt:lpstr>Wingdings</vt:lpstr>
      <vt:lpstr>Тема Office</vt:lpstr>
      <vt:lpstr>ИГРОВОЕ ПРОСТРАНСТВО современного дошкольника</vt:lpstr>
      <vt:lpstr>Современный дошкольник, какой он?</vt:lpstr>
      <vt:lpstr>Социальный и предметный мир</vt:lpstr>
      <vt:lpstr>Плюсы и минусы клипового сознания</vt:lpstr>
      <vt:lpstr>Как помочь ребёнку с клиповым сознанием?</vt:lpstr>
      <vt:lpstr>Родители и дети</vt:lpstr>
      <vt:lpstr>Устойчивый интерес к детству</vt:lpstr>
      <vt:lpstr>ФГОС ДО. Требования к условиям</vt:lpstr>
      <vt:lpstr>Здоровье</vt:lpstr>
      <vt:lpstr>В мире мудрых мыслей</vt:lpstr>
      <vt:lpstr>Значение интеллекта в жизни человека</vt:lpstr>
      <vt:lpstr>Условия развития интеллекта</vt:lpstr>
      <vt:lpstr>Презентация PowerPoint</vt:lpstr>
      <vt:lpstr>Презентация PowerPoint</vt:lpstr>
      <vt:lpstr>Смарт-тренинг для дошкольников</vt:lpstr>
      <vt:lpstr>Презентация PowerPoint</vt:lpstr>
      <vt:lpstr>Презентация PowerPoint</vt:lpstr>
      <vt:lpstr>Потребность, возможность и современность</vt:lpstr>
      <vt:lpstr>Игровое пространство современного дошкольника</vt:lpstr>
      <vt:lpstr>С уважением,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ГОЛОВОЛОМКИ: новые возможности развития ребёнка</dc:title>
  <dc:creator>Казунина Ирина</dc:creator>
  <cp:lastModifiedBy>Казунина Ирина</cp:lastModifiedBy>
  <cp:revision>17</cp:revision>
  <dcterms:created xsi:type="dcterms:W3CDTF">2022-03-17T05:09:03Z</dcterms:created>
  <dcterms:modified xsi:type="dcterms:W3CDTF">2022-05-28T19:53:11Z</dcterms:modified>
</cp:coreProperties>
</file>