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93" r:id="rId3"/>
    <p:sldId id="312" r:id="rId4"/>
    <p:sldId id="278" r:id="rId5"/>
    <p:sldId id="307" r:id="rId6"/>
    <p:sldId id="266" r:id="rId7"/>
    <p:sldId id="295" r:id="rId8"/>
    <p:sldId id="270" r:id="rId9"/>
    <p:sldId id="283" r:id="rId10"/>
    <p:sldId id="271" r:id="rId11"/>
    <p:sldId id="282" r:id="rId12"/>
    <p:sldId id="288" r:id="rId13"/>
    <p:sldId id="299" r:id="rId14"/>
    <p:sldId id="308" r:id="rId15"/>
    <p:sldId id="304" r:id="rId16"/>
    <p:sldId id="311" r:id="rId17"/>
    <p:sldId id="309" r:id="rId18"/>
    <p:sldId id="300" r:id="rId19"/>
    <p:sldId id="301" r:id="rId20"/>
    <p:sldId id="303" r:id="rId21"/>
    <p:sldId id="260" r:id="rId22"/>
    <p:sldId id="289" r:id="rId23"/>
    <p:sldId id="306" r:id="rId2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717"/>
    <a:srgbClr val="984807"/>
    <a:srgbClr val="913D0F"/>
    <a:srgbClr val="8A5C36"/>
    <a:srgbClr val="572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1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0B9202F-15F7-4D5D-9A30-EE1885C117EA}" type="datetimeFigureOut">
              <a:rPr lang="ru-RU" smtClean="0"/>
              <a:t>31.05.2022</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3F94E3B-CFAD-4E8B-A795-06280D83BB61}" type="slidenum">
              <a:rPr lang="ru-RU" smtClean="0"/>
              <a:t>‹#›</a:t>
            </a:fld>
            <a:endParaRPr lang="ru-RU"/>
          </a:p>
        </p:txBody>
      </p:sp>
    </p:spTree>
    <p:extLst>
      <p:ext uri="{BB962C8B-B14F-4D97-AF65-F5344CB8AC3E}">
        <p14:creationId xmlns:p14="http://schemas.microsoft.com/office/powerpoint/2010/main" val="3318281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5587E0-6620-43D5-8DF8-ADE4BD5B75AF}" type="datetimeFigureOut">
              <a:rPr lang="ru-RU" smtClean="0"/>
              <a:t>31.05.2022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BC03C5-4093-455F-A8B3-8BBD94AFA775}" type="slidenum">
              <a:rPr lang="ru-RU" smtClean="0"/>
              <a:t>‹#›</a:t>
            </a:fld>
            <a:endParaRPr lang="ru-RU"/>
          </a:p>
        </p:txBody>
      </p:sp>
    </p:spTree>
    <p:extLst>
      <p:ext uri="{BB962C8B-B14F-4D97-AF65-F5344CB8AC3E}">
        <p14:creationId xmlns:p14="http://schemas.microsoft.com/office/powerpoint/2010/main" val="1047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B49526-8120-432B-BC9A-17A83F2F67DA}" type="datetime1">
              <a:rPr lang="ru-RU" smtClean="0"/>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60950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8F6100-D7A2-4838-929D-8AD52BC45C50}" type="datetime1">
              <a:rPr lang="ru-RU" smtClean="0"/>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280896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678C43-4F51-40E0-AF11-6244513CCA73}" type="datetime1">
              <a:rPr lang="ru-RU" smtClean="0"/>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87900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50F46D-B21F-48C0-A12C-DD3EA7C0E0B3}" type="datetime1">
              <a:rPr lang="ru-RU" smtClean="0"/>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28523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16ACC9-21B5-4895-ABAD-8F33BF20C802}" type="datetime1">
              <a:rPr lang="ru-RU" smtClean="0"/>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115261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0B22E5A-5AAC-417C-8F05-A5A145AE07B0}" type="datetime1">
              <a:rPr lang="ru-RU" smtClean="0"/>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171351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391AE8-B04D-4B4E-A66E-195B3C125DBF}" type="datetime1">
              <a:rPr lang="ru-RU" smtClean="0"/>
              <a:t>01.06.2022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160911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F779D2-EE61-44B0-A20F-62B1A59F1D26}" type="datetime1">
              <a:rPr lang="ru-RU" smtClean="0"/>
              <a:t>01.06.2022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428277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DAED28-55C1-4C16-A650-0022F3F75FED}" type="datetime1">
              <a:rPr lang="ru-RU" smtClean="0"/>
              <a:t>01.06.2022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8076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23C923-F422-4981-B9A3-BB686C642246}" type="datetime1">
              <a:rPr lang="ru-RU" smtClean="0"/>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69886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5FD793-B3B5-4861-879F-F6D38C6ED553}" type="datetime1">
              <a:rPr lang="ru-RU" smtClean="0"/>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43A12-C5A5-44E6-B2FD-488E6B2A443C}" type="slidenum">
              <a:rPr lang="ru-RU" smtClean="0"/>
              <a:t>‹#›</a:t>
            </a:fld>
            <a:endParaRPr lang="ru-RU"/>
          </a:p>
        </p:txBody>
      </p:sp>
    </p:spTree>
    <p:extLst>
      <p:ext uri="{BB962C8B-B14F-4D97-AF65-F5344CB8AC3E}">
        <p14:creationId xmlns:p14="http://schemas.microsoft.com/office/powerpoint/2010/main" val="325438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FF789-DF26-46E5-A49E-1A9B0408DAF2}" type="datetime1">
              <a:rPr lang="ru-RU" smtClean="0"/>
              <a:t>01.06.2022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43A12-C5A5-44E6-B2FD-488E6B2A443C}" type="slidenum">
              <a:rPr lang="ru-RU" smtClean="0"/>
              <a:t>‹#›</a:t>
            </a:fld>
            <a:endParaRPr lang="ru-RU"/>
          </a:p>
        </p:txBody>
      </p:sp>
    </p:spTree>
    <p:extLst>
      <p:ext uri="{BB962C8B-B14F-4D97-AF65-F5344CB8AC3E}">
        <p14:creationId xmlns:p14="http://schemas.microsoft.com/office/powerpoint/2010/main" val="3027760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19872" y="2420889"/>
            <a:ext cx="5328592" cy="2877711"/>
          </a:xfrm>
          <a:prstGeom prst="rect">
            <a:avLst/>
          </a:prstGeom>
        </p:spPr>
        <p:txBody>
          <a:bodyPr wrap="square">
            <a:spAutoFit/>
          </a:bodyPr>
          <a:lstStyle/>
          <a:p>
            <a:r>
              <a:rPr lang="ru-RU" sz="2800" b="1" dirty="0">
                <a:solidFill>
                  <a:srgbClr val="572F1D"/>
                </a:solidFill>
                <a:latin typeface="Times New Roman" panose="02020603050405020304" pitchFamily="18" charset="0"/>
                <a:cs typeface="Times New Roman" panose="02020603050405020304" pitchFamily="18" charset="0"/>
              </a:rPr>
              <a:t>Крылова</a:t>
            </a:r>
            <a:r>
              <a:rPr lang="ru-RU" sz="2800" dirty="0" smtClean="0">
                <a:latin typeface="Times New Roman" panose="02020603050405020304" pitchFamily="18" charset="0"/>
                <a:cs typeface="Times New Roman" panose="02020603050405020304" pitchFamily="18" charset="0"/>
              </a:rPr>
              <a:t> </a:t>
            </a:r>
            <a:r>
              <a:rPr lang="ru-RU" sz="2800" b="1" dirty="0" smtClean="0">
                <a:solidFill>
                  <a:srgbClr val="572F1D"/>
                </a:solidFill>
                <a:latin typeface="Times New Roman" panose="02020603050405020304" pitchFamily="18" charset="0"/>
                <a:cs typeface="Times New Roman" panose="02020603050405020304" pitchFamily="18" charset="0"/>
              </a:rPr>
              <a:t>Наталья Михайловна</a:t>
            </a:r>
            <a:r>
              <a:rPr lang="ru-RU" sz="2000" b="1" dirty="0" smtClean="0">
                <a:solidFill>
                  <a:srgbClr val="572F1D"/>
                </a:solidFill>
              </a:rPr>
              <a:t>,</a:t>
            </a:r>
          </a:p>
          <a:p>
            <a:pPr algn="ctr"/>
            <a:r>
              <a:rPr lang="ru-RU" sz="2000" dirty="0" err="1" smtClean="0">
                <a:solidFill>
                  <a:srgbClr val="572F1D"/>
                </a:solidFill>
                <a:latin typeface="Times New Roman" panose="02020603050405020304" pitchFamily="18" charset="0"/>
                <a:cs typeface="Times New Roman" panose="02020603050405020304" pitchFamily="18" charset="0"/>
              </a:rPr>
              <a:t>канд.пед.наук</a:t>
            </a:r>
            <a:r>
              <a:rPr lang="ru-RU" sz="2000" dirty="0">
                <a:solidFill>
                  <a:srgbClr val="572F1D"/>
                </a:solidFill>
                <a:latin typeface="Times New Roman" panose="02020603050405020304" pitchFamily="18" charset="0"/>
                <a:cs typeface="Times New Roman" panose="02020603050405020304" pitchFamily="18" charset="0"/>
              </a:rPr>
              <a:t>, </a:t>
            </a:r>
            <a:r>
              <a:rPr lang="ru-RU" sz="2000" dirty="0" smtClean="0">
                <a:solidFill>
                  <a:srgbClr val="572F1D"/>
                </a:solidFill>
                <a:latin typeface="Times New Roman" panose="02020603050405020304" pitchFamily="18" charset="0"/>
                <a:cs typeface="Times New Roman" panose="02020603050405020304" pitchFamily="18" charset="0"/>
              </a:rPr>
              <a:t>доцент</a:t>
            </a:r>
            <a:endParaRPr lang="ru-RU" sz="2000" dirty="0">
              <a:solidFill>
                <a:srgbClr val="572F1D"/>
              </a:solidFill>
              <a:latin typeface="Times New Roman" panose="02020603050405020304" pitchFamily="18" charset="0"/>
              <a:cs typeface="Times New Roman" panose="02020603050405020304" pitchFamily="18" charset="0"/>
            </a:endParaRPr>
          </a:p>
          <a:p>
            <a:pPr algn="ctr">
              <a:defRPr/>
            </a:pPr>
            <a:r>
              <a:rPr lang="ru-RU" sz="1600" b="1" spc="600" dirty="0">
                <a:solidFill>
                  <a:schemeClr val="tx1">
                    <a:lumMod val="95000"/>
                    <a:lumOff val="5000"/>
                  </a:schemeClr>
                </a:solidFill>
                <a:effectLst>
                  <a:outerShdw blurRad="38100" dist="38100" dir="2700000" algn="tl">
                    <a:srgbClr val="000000">
                      <a:alpha val="43137"/>
                    </a:srgbClr>
                  </a:outerShdw>
                </a:effectLst>
                <a:latin typeface="Times New Roman" pitchFamily="18" charset="0"/>
              </a:rPr>
              <a:t>АВТОР </a:t>
            </a:r>
          </a:p>
          <a:p>
            <a:pPr algn="ctr">
              <a:defRPr/>
            </a:pPr>
            <a:r>
              <a:rPr lang="ru-RU" sz="2000" b="1" spc="100" dirty="0">
                <a:solidFill>
                  <a:schemeClr val="tx1">
                    <a:lumMod val="95000"/>
                    <a:lumOff val="5000"/>
                  </a:schemeClr>
                </a:solidFill>
                <a:effectLst>
                  <a:outerShdw blurRad="38100" dist="38100" dir="2700000" algn="tl">
                    <a:srgbClr val="000000">
                      <a:alpha val="43137"/>
                    </a:srgbClr>
                  </a:outerShdw>
                </a:effectLst>
                <a:latin typeface="Times New Roman" pitchFamily="18" charset="0"/>
              </a:rPr>
              <a:t>Программы  и Технолог</a:t>
            </a:r>
            <a:r>
              <a:rPr lang="ru-RU" b="1" spc="100" dirty="0">
                <a:solidFill>
                  <a:schemeClr val="tx1">
                    <a:lumMod val="95000"/>
                    <a:lumOff val="5000"/>
                  </a:schemeClr>
                </a:solidFill>
                <a:effectLst>
                  <a:outerShdw blurRad="38100" dist="38100" dir="2700000" algn="tl">
                    <a:srgbClr val="000000">
                      <a:alpha val="43137"/>
                    </a:srgbClr>
                  </a:outerShdw>
                </a:effectLst>
                <a:latin typeface="Times New Roman" pitchFamily="18" charset="0"/>
              </a:rPr>
              <a:t>ии «ДОМ  РАДОСТИ</a:t>
            </a:r>
            <a:r>
              <a:rPr lang="ru-RU" spc="100" dirty="0">
                <a:solidFill>
                  <a:schemeClr val="tx1">
                    <a:lumMod val="95000"/>
                    <a:lumOff val="5000"/>
                  </a:schemeClr>
                </a:solidFill>
                <a:effectLst>
                  <a:outerShdw blurRad="38100" dist="38100" dir="2700000" algn="tl">
                    <a:srgbClr val="000000">
                      <a:alpha val="43137"/>
                    </a:srgbClr>
                  </a:outerShdw>
                </a:effectLst>
                <a:latin typeface="Times New Roman" pitchFamily="18" charset="0"/>
              </a:rPr>
              <a:t>»,</a:t>
            </a:r>
            <a:endParaRPr lang="ru-RU" b="1" spc="100" dirty="0">
              <a:solidFill>
                <a:schemeClr val="tx1">
                  <a:lumMod val="95000"/>
                  <a:lumOff val="5000"/>
                </a:schemeClr>
              </a:solidFill>
              <a:effectLst>
                <a:outerShdw blurRad="38100" dist="38100" dir="2700000" algn="tl">
                  <a:srgbClr val="000000">
                    <a:alpha val="43137"/>
                  </a:srgbClr>
                </a:outerShdw>
              </a:effectLst>
              <a:latin typeface="Times New Roman" pitchFamily="18" charset="0"/>
            </a:endParaRPr>
          </a:p>
          <a:p>
            <a:pPr algn="ctr">
              <a:spcBef>
                <a:spcPts val="600"/>
              </a:spcBef>
            </a:pPr>
            <a:r>
              <a:rPr lang="ru-RU" sz="2000" b="1" dirty="0" smtClean="0">
                <a:solidFill>
                  <a:srgbClr val="572F1D"/>
                </a:solidFill>
              </a:rPr>
              <a:t> </a:t>
            </a:r>
            <a:r>
              <a:rPr lang="ru-RU" dirty="0" smtClean="0">
                <a:solidFill>
                  <a:srgbClr val="572F1D"/>
                </a:solidFill>
                <a:latin typeface="Times New Roman" panose="02020603050405020304" pitchFamily="18" charset="0"/>
                <a:cs typeface="Times New Roman" panose="02020603050405020304" pitchFamily="18" charset="0"/>
              </a:rPr>
              <a:t>Президент АНО ДПО </a:t>
            </a:r>
            <a:r>
              <a:rPr lang="ru-RU" dirty="0">
                <a:solidFill>
                  <a:srgbClr val="572F1D"/>
                </a:solidFill>
                <a:latin typeface="Times New Roman" panose="02020603050405020304" pitchFamily="18" charset="0"/>
                <a:cs typeface="Times New Roman" panose="02020603050405020304" pitchFamily="18" charset="0"/>
              </a:rPr>
              <a:t>"Дом радости", </a:t>
            </a:r>
            <a:endParaRPr lang="ru-RU" dirty="0" smtClean="0">
              <a:solidFill>
                <a:srgbClr val="572F1D"/>
              </a:solidFill>
              <a:latin typeface="Times New Roman" panose="02020603050405020304" pitchFamily="18" charset="0"/>
              <a:cs typeface="Times New Roman" panose="02020603050405020304" pitchFamily="18" charset="0"/>
            </a:endParaRPr>
          </a:p>
          <a:p>
            <a:pPr algn="ctr">
              <a:defRPr/>
            </a:pPr>
            <a:r>
              <a:rPr lang="ru-RU" dirty="0" smtClean="0">
                <a:latin typeface="Times New Roman" panose="02020603050405020304" pitchFamily="18" charset="0"/>
                <a:cs typeface="Times New Roman" panose="02020603050405020304" pitchFamily="18" charset="0"/>
              </a:rPr>
              <a:t>член </a:t>
            </a:r>
            <a:r>
              <a:rPr lang="ru-RU" dirty="0">
                <a:latin typeface="Times New Roman" panose="02020603050405020304" pitchFamily="18" charset="0"/>
                <a:cs typeface="Times New Roman" panose="02020603050405020304" pitchFamily="18" charset="0"/>
              </a:rPr>
              <a:t>Президиума Всероссийского общественного экспертного совета по дошкольному образованию «Воспитатели России»,</a:t>
            </a:r>
            <a:r>
              <a:rPr lang="ru-RU" spc="1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dirty="0" smtClean="0">
              <a:solidFill>
                <a:srgbClr val="572F1D"/>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1560" y="620689"/>
            <a:ext cx="8352928" cy="2369880"/>
          </a:xfrm>
          <a:prstGeom prst="rect">
            <a:avLst/>
          </a:prstGeom>
          <a:effectLst>
            <a:outerShdw blurRad="50800" dist="38100" dir="2700000" algn="tl" rotWithShape="0">
              <a:prstClr val="black">
                <a:alpha val="40000"/>
              </a:prstClr>
            </a:outerShdw>
          </a:effectLst>
        </p:spPr>
        <p:txBody>
          <a:bodyPr wrap="square">
            <a:spAutoFit/>
          </a:bodyPr>
          <a:lstStyle/>
          <a:p>
            <a:pPr algn="ctr"/>
            <a:r>
              <a:rPr lang="ru-RU" sz="3600" b="1" dirty="0" smtClean="0">
                <a:solidFill>
                  <a:srgbClr val="C00000"/>
                </a:solidFill>
                <a:latin typeface="Times New Roman" panose="02020603050405020304" pitchFamily="18" charset="0"/>
                <a:cs typeface="Times New Roman" panose="02020603050405020304" pitchFamily="18" charset="0"/>
              </a:rPr>
              <a:t>ИГРА КАК ФОРМА</a:t>
            </a:r>
          </a:p>
          <a:p>
            <a:pPr algn="ctr"/>
            <a:r>
              <a:rPr lang="ru-RU" sz="3600" b="1" dirty="0" smtClean="0">
                <a:solidFill>
                  <a:srgbClr val="C00000"/>
                </a:solidFill>
                <a:latin typeface="Times New Roman" panose="02020603050405020304" pitchFamily="18" charset="0"/>
                <a:cs typeface="Times New Roman" panose="02020603050405020304" pitchFamily="18" charset="0"/>
              </a:rPr>
              <a:t> ОРГАНИЗАЦИИ ВСЕЙ ЖИЗНИ И </a:t>
            </a:r>
            <a:r>
              <a:rPr lang="ru-RU" sz="3200" b="1" dirty="0" smtClean="0">
                <a:solidFill>
                  <a:srgbClr val="C00000"/>
                </a:solidFill>
                <a:latin typeface="Times New Roman" panose="02020603050405020304" pitchFamily="18" charset="0"/>
                <a:cs typeface="Times New Roman" panose="02020603050405020304" pitchFamily="18" charset="0"/>
              </a:rPr>
              <a:t>ДЕЯТЕЛЬНОСТИ ДОШКОЛЬНИКОВ</a:t>
            </a:r>
            <a:endParaRPr lang="ru-RU" sz="3200" dirty="0">
              <a:solidFill>
                <a:srgbClr val="C00000"/>
              </a:solidFill>
              <a:latin typeface="Times New Roman" panose="02020603050405020304" pitchFamily="18" charset="0"/>
              <a:cs typeface="Times New Roman" panose="02020603050405020304" pitchFamily="18" charset="0"/>
            </a:endParaRPr>
          </a:p>
          <a:p>
            <a:pPr algn="ctr"/>
            <a:endParaRPr lang="ru-RU" sz="4400" dirty="0">
              <a:solidFill>
                <a:srgbClr val="C00000"/>
              </a:solidFill>
            </a:endParaRPr>
          </a:p>
        </p:txBody>
      </p:sp>
      <p:pic>
        <p:nvPicPr>
          <p:cNvPr id="4" name="Picture 3" descr="C:\Users\User\Desktop\Фотографии мои\ПОРТРЕТЫ НМ ВТ 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96952"/>
            <a:ext cx="2808287"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5350230"/>
            <a:ext cx="1152128" cy="891156"/>
          </a:xfrm>
          <a:prstGeom prst="rect">
            <a:avLst/>
          </a:prstGeom>
          <a:noFill/>
          <a:ln>
            <a:noFill/>
          </a:ln>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AC43A12-C5A5-44E6-B2FD-488E6B2A443C}" type="slidenum">
              <a:rPr lang="ru-RU" smtClean="0"/>
              <a:t>1</a:t>
            </a:fld>
            <a:endParaRPr lang="ru-RU"/>
          </a:p>
        </p:txBody>
      </p:sp>
    </p:spTree>
    <p:extLst>
      <p:ext uri="{BB962C8B-B14F-4D97-AF65-F5344CB8AC3E}">
        <p14:creationId xmlns:p14="http://schemas.microsoft.com/office/powerpoint/2010/main" val="248860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ИРИНА\КРЫЛОВА\ФОТО ВЕБ\Лесенка-успех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8057184" cy="4515565"/>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AC43A12-C5A5-44E6-B2FD-488E6B2A443C}" type="slidenum">
              <a:rPr lang="ru-RU" smtClean="0"/>
              <a:t>10</a:t>
            </a:fld>
            <a:endParaRPr lang="ru-RU"/>
          </a:p>
        </p:txBody>
      </p:sp>
    </p:spTree>
    <p:extLst>
      <p:ext uri="{BB962C8B-B14F-4D97-AF65-F5344CB8AC3E}">
        <p14:creationId xmlns:p14="http://schemas.microsoft.com/office/powerpoint/2010/main" val="397427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endParaRPr lang="ru-RU" dirty="0"/>
          </a:p>
        </p:txBody>
      </p:sp>
      <p:sp>
        <p:nvSpPr>
          <p:cNvPr id="4" name="Прямоугольник 3"/>
          <p:cNvSpPr/>
          <p:nvPr/>
        </p:nvSpPr>
        <p:spPr>
          <a:xfrm>
            <a:off x="855487" y="764704"/>
            <a:ext cx="7560840" cy="5262979"/>
          </a:xfrm>
          <a:prstGeom prst="rect">
            <a:avLst/>
          </a:prstGeom>
        </p:spPr>
        <p:txBody>
          <a:bodyPr wrap="square">
            <a:spAutoFit/>
          </a:bodyPr>
          <a:lstStyle/>
          <a:p>
            <a:pPr algn="just"/>
            <a:r>
              <a:rPr lang="ru-RU" sz="2800" dirty="0" smtClean="0"/>
              <a:t>    </a:t>
            </a:r>
            <a:r>
              <a:rPr lang="ru-RU" sz="2800" dirty="0" smtClean="0">
                <a:solidFill>
                  <a:srgbClr val="C00000"/>
                </a:solidFill>
                <a:latin typeface="Times New Roman" panose="02020603050405020304" pitchFamily="18" charset="0"/>
                <a:cs typeface="Times New Roman" panose="02020603050405020304" pitchFamily="18" charset="0"/>
              </a:rPr>
              <a:t>С точки зрения философии</a:t>
            </a:r>
            <a:r>
              <a:rPr lang="ru-RU" sz="2800" dirty="0" smtClean="0">
                <a:latin typeface="Times New Roman" panose="02020603050405020304" pitchFamily="18" charset="0"/>
                <a:cs typeface="Times New Roman" panose="02020603050405020304" pitchFamily="18" charset="0"/>
              </a:rPr>
              <a:t>, </a:t>
            </a:r>
            <a:r>
              <a:rPr lang="ru-RU" sz="2800" dirty="0">
                <a:solidFill>
                  <a:srgbClr val="892717"/>
                </a:solidFill>
                <a:latin typeface="Times New Roman" panose="02020603050405020304" pitchFamily="18" charset="0"/>
                <a:cs typeface="Times New Roman" panose="02020603050405020304" pitchFamily="18" charset="0"/>
              </a:rPr>
              <a:t>о</a:t>
            </a:r>
            <a:r>
              <a:rPr lang="ru-RU" sz="2800" dirty="0" smtClean="0">
                <a:solidFill>
                  <a:srgbClr val="892717"/>
                </a:solidFill>
                <a:latin typeface="Times New Roman" panose="02020603050405020304" pitchFamily="18" charset="0"/>
                <a:cs typeface="Times New Roman" panose="02020603050405020304" pitchFamily="18" charset="0"/>
              </a:rPr>
              <a:t>своение </a:t>
            </a:r>
            <a:r>
              <a:rPr lang="ru-RU" sz="2800" dirty="0" smtClean="0">
                <a:solidFill>
                  <a:srgbClr val="892717"/>
                </a:solidFill>
                <a:latin typeface="Times New Roman" panose="02020603050405020304" pitchFamily="18" charset="0"/>
                <a:cs typeface="Times New Roman" panose="02020603050405020304" pitchFamily="18" charset="0"/>
              </a:rPr>
              <a:t>игры, восхождение до уровня «в» или 4 ступеньки «Лесенки успеха» как усвоение СОДЕРЖАНИЯ, предмета познания, переходит в ФОРМУ самовыражения индивидуальностью своей неповторимости. </a:t>
            </a:r>
          </a:p>
          <a:p>
            <a:pPr algn="just"/>
            <a:r>
              <a:rPr lang="ru-RU" sz="2800" dirty="0" smtClean="0">
                <a:solidFill>
                  <a:srgbClr val="892717"/>
                </a:solidFill>
                <a:latin typeface="Times New Roman" panose="02020603050405020304" pitchFamily="18" charset="0"/>
                <a:cs typeface="Times New Roman" panose="02020603050405020304" pitchFamily="18" charset="0"/>
              </a:rPr>
              <a:t>     Игра становится формой организации и самоорганизации человеком познания, открытия нового содержания. </a:t>
            </a:r>
          </a:p>
          <a:p>
            <a:pPr algn="just"/>
            <a:r>
              <a:rPr lang="ru-RU" sz="2800" dirty="0" smtClean="0">
                <a:solidFill>
                  <a:srgbClr val="892717"/>
                </a:solidFill>
                <a:latin typeface="Times New Roman" panose="02020603050405020304" pitchFamily="18" charset="0"/>
                <a:cs typeface="Times New Roman" panose="02020603050405020304" pitchFamily="18" charset="0"/>
              </a:rPr>
              <a:t>     Игра обеспечивает организацию познания нового содержания и это содержание проходит свои пути и т.д. по спирали.</a:t>
            </a:r>
            <a:endParaRPr lang="ru-RU" sz="2800" dirty="0">
              <a:solidFill>
                <a:srgbClr val="892717"/>
              </a:solidFill>
              <a:latin typeface="Times New Roman" panose="02020603050405020304" pitchFamily="18" charset="0"/>
              <a:cs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43A12-C5A5-44E6-B2FD-488E6B2A443C}" type="slidenum">
              <a:rPr lang="ru-RU" smtClean="0"/>
              <a:t>11</a:t>
            </a:fld>
            <a:endParaRPr lang="ru-RU"/>
          </a:p>
        </p:txBody>
      </p:sp>
    </p:spTree>
    <p:extLst>
      <p:ext uri="{BB962C8B-B14F-4D97-AF65-F5344CB8AC3E}">
        <p14:creationId xmlns:p14="http://schemas.microsoft.com/office/powerpoint/2010/main" val="261753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4294967295"/>
          </p:nvPr>
        </p:nvSpPr>
        <p:spPr>
          <a:xfrm>
            <a:off x="683568" y="1340768"/>
            <a:ext cx="4608512" cy="3384376"/>
          </a:xfrm>
        </p:spPr>
        <p:txBody>
          <a:bodyPr>
            <a:normAutofit/>
          </a:bodyPr>
          <a:lstStyle/>
          <a:p>
            <a:pPr marL="45720" indent="0">
              <a:buNone/>
            </a:pPr>
            <a:r>
              <a:rPr lang="ru-RU" sz="3600" b="1" dirty="0" smtClean="0">
                <a:solidFill>
                  <a:srgbClr val="C00000"/>
                </a:solidFill>
              </a:rPr>
              <a:t>ВОСПИТАНИЕ</a:t>
            </a:r>
            <a:r>
              <a:rPr lang="ru-RU" sz="3000" dirty="0" smtClean="0">
                <a:solidFill>
                  <a:srgbClr val="984807"/>
                </a:solidFill>
              </a:rPr>
              <a:t> – </a:t>
            </a:r>
            <a:r>
              <a:rPr lang="ru-RU" sz="3000" b="1" dirty="0" smtClean="0">
                <a:solidFill>
                  <a:srgbClr val="984807"/>
                </a:solidFill>
              </a:rPr>
              <a:t>ЭТО  «СООТВЕТСТВУЮЩАЯ </a:t>
            </a:r>
            <a:r>
              <a:rPr lang="ru-RU" sz="3000" b="1" dirty="0">
                <a:solidFill>
                  <a:srgbClr val="984807"/>
                </a:solidFill>
              </a:rPr>
              <a:t>ОРГАНИЗАЦИИ ВСЕЙ ЖИЗНИ И ДЕЯТЕЛЬНОСТИ РЕБЕНКА В </a:t>
            </a:r>
            <a:r>
              <a:rPr lang="ru-RU" sz="3000" b="1" dirty="0" smtClean="0">
                <a:solidFill>
                  <a:srgbClr val="984807"/>
                </a:solidFill>
              </a:rPr>
              <a:t>ЦЕЛОМ»</a:t>
            </a:r>
          </a:p>
          <a:p>
            <a:pPr marL="0" indent="0">
              <a:buNone/>
            </a:pPr>
            <a:r>
              <a:rPr lang="ru-RU" sz="2800" i="1" dirty="0" smtClean="0">
                <a:solidFill>
                  <a:srgbClr val="984807"/>
                </a:solidFill>
              </a:rPr>
              <a:t>                 </a:t>
            </a:r>
            <a:r>
              <a:rPr lang="ru-RU" sz="2400" i="1" dirty="0" smtClean="0">
                <a:solidFill>
                  <a:srgbClr val="984807"/>
                </a:solidFill>
              </a:rPr>
              <a:t>(</a:t>
            </a:r>
            <a:r>
              <a:rPr lang="ru-RU" sz="2400" i="1" dirty="0">
                <a:solidFill>
                  <a:srgbClr val="984807"/>
                </a:solidFill>
              </a:rPr>
              <a:t>А.В. Запорожец, 1978</a:t>
            </a:r>
            <a:r>
              <a:rPr lang="ru-RU" sz="2400" i="1" dirty="0" smtClean="0">
                <a:solidFill>
                  <a:srgbClr val="984807"/>
                </a:solidFill>
              </a:rPr>
              <a:t>)</a:t>
            </a:r>
            <a:endParaRPr lang="ru-RU" sz="2400" i="1" dirty="0">
              <a:solidFill>
                <a:srgbClr val="984807"/>
              </a:solidFill>
            </a:endParaRPr>
          </a:p>
          <a:p>
            <a:pPr marL="0" indent="0">
              <a:buNone/>
            </a:pPr>
            <a:endParaRPr lang="ru-RU" sz="2900" dirty="0"/>
          </a:p>
        </p:txBody>
      </p:sp>
      <p:sp>
        <p:nvSpPr>
          <p:cNvPr id="7" name="Заголовок 6"/>
          <p:cNvSpPr>
            <a:spLocks noGrp="1"/>
          </p:cNvSpPr>
          <p:nvPr>
            <p:ph type="title" idx="4294967295"/>
          </p:nvPr>
        </p:nvSpPr>
        <p:spPr>
          <a:xfrm>
            <a:off x="5522202" y="4856632"/>
            <a:ext cx="3167062" cy="1077913"/>
          </a:xfrm>
        </p:spPr>
        <p:txBody>
          <a:bodyPr/>
          <a:lstStyle/>
          <a:p>
            <a:pPr marL="0" indent="0" algn="ctr">
              <a:buNone/>
            </a:pPr>
            <a:r>
              <a:rPr lang="ru-RU" sz="2000" b="1" dirty="0" smtClean="0">
                <a:solidFill>
                  <a:srgbClr val="984807"/>
                </a:solidFill>
              </a:rPr>
              <a:t>З а п о р о ж е ц</a:t>
            </a:r>
            <a:br>
              <a:rPr lang="ru-RU" sz="2000" b="1" dirty="0" smtClean="0">
                <a:solidFill>
                  <a:srgbClr val="984807"/>
                </a:solidFill>
              </a:rPr>
            </a:br>
            <a:r>
              <a:rPr lang="ru-RU" sz="2000" b="1" dirty="0" smtClean="0">
                <a:solidFill>
                  <a:srgbClr val="984807"/>
                </a:solidFill>
              </a:rPr>
              <a:t>Александр Владимирович</a:t>
            </a:r>
            <a:endParaRPr lang="ru-RU" sz="2000" b="1" dirty="0">
              <a:solidFill>
                <a:srgbClr val="984807"/>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3" y="620687"/>
            <a:ext cx="2855863" cy="425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AC43A12-C5A5-44E6-B2FD-488E6B2A443C}" type="slidenum">
              <a:rPr lang="ru-RU" smtClean="0"/>
              <a:t>12</a:t>
            </a:fld>
            <a:endParaRPr lang="ru-RU"/>
          </a:p>
        </p:txBody>
      </p:sp>
    </p:spTree>
    <p:extLst>
      <p:ext uri="{BB962C8B-B14F-4D97-AF65-F5344CB8AC3E}">
        <p14:creationId xmlns:p14="http://schemas.microsoft.com/office/powerpoint/2010/main" val="270369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36349" y="459279"/>
            <a:ext cx="8229600" cy="1143000"/>
          </a:xfrm>
        </p:spPr>
        <p:txBody>
          <a:bodyPr>
            <a:normAutofit/>
          </a:bodyPr>
          <a:lstStyle/>
          <a:p>
            <a:r>
              <a:rPr lang="ru-RU" sz="2800" b="1" dirty="0" smtClean="0">
                <a:solidFill>
                  <a:srgbClr val="C00000"/>
                </a:solidFill>
                <a:latin typeface="Times New Roman" panose="02020603050405020304" pitchFamily="18" charset="0"/>
                <a:cs typeface="Times New Roman" panose="02020603050405020304" pitchFamily="18" charset="0"/>
              </a:rPr>
              <a:t>В чем заключается мастерство воспитателя в становлении и развитии игры у дошкольника? </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450159" y="5119152"/>
            <a:ext cx="4029844" cy="758120"/>
          </a:xfrm>
        </p:spPr>
        <p:txBody>
          <a:bodyPr>
            <a:noAutofit/>
          </a:bodyPr>
          <a:lstStyle/>
          <a:p>
            <a:pPr algn="ctr"/>
            <a:endParaRPr lang="ru-RU" dirty="0" smtClean="0"/>
          </a:p>
          <a:p>
            <a:pPr algn="ctr"/>
            <a:endParaRPr lang="ru-RU" dirty="0"/>
          </a:p>
          <a:p>
            <a:pPr algn="ctr"/>
            <a:endParaRPr lang="ru-RU" dirty="0" smtClean="0"/>
          </a:p>
          <a:p>
            <a:pPr algn="ctr"/>
            <a:endParaRPr lang="ru-RU" dirty="0" smtClean="0"/>
          </a:p>
          <a:p>
            <a:pPr algn="ctr"/>
            <a:endParaRPr lang="ru-RU" dirty="0"/>
          </a:p>
          <a:p>
            <a:pPr algn="ctr"/>
            <a:r>
              <a:rPr lang="ru-RU" sz="2000" dirty="0">
                <a:solidFill>
                  <a:srgbClr val="892717"/>
                </a:solidFill>
                <a:latin typeface="Times New Roman" panose="02020603050405020304" pitchFamily="18" charset="0"/>
                <a:cs typeface="Times New Roman" panose="02020603050405020304" pitchFamily="18" charset="0"/>
              </a:rPr>
              <a:t>Гессен Сергей Иосифович</a:t>
            </a:r>
          </a:p>
          <a:p>
            <a:pPr algn="ctr"/>
            <a:r>
              <a:rPr lang="ru-RU" sz="2000" dirty="0" smtClean="0">
                <a:solidFill>
                  <a:srgbClr val="892717"/>
                </a:solidFill>
                <a:latin typeface="Times New Roman" panose="02020603050405020304" pitchFamily="18" charset="0"/>
                <a:cs typeface="Times New Roman" panose="02020603050405020304" pitchFamily="18" charset="0"/>
              </a:rPr>
              <a:t>Философ игры </a:t>
            </a:r>
          </a:p>
        </p:txBody>
      </p:sp>
      <p:sp>
        <p:nvSpPr>
          <p:cNvPr id="11" name="Текст 10"/>
          <p:cNvSpPr>
            <a:spLocks noGrp="1"/>
          </p:cNvSpPr>
          <p:nvPr>
            <p:ph type="body" sz="quarter" idx="3"/>
          </p:nvPr>
        </p:nvSpPr>
        <p:spPr>
          <a:xfrm>
            <a:off x="4644008" y="1570953"/>
            <a:ext cx="4041775" cy="474067"/>
          </a:xfrm>
        </p:spPr>
        <p:txBody>
          <a:bodyPr/>
          <a:lstStyle/>
          <a:p>
            <a:r>
              <a:rPr lang="ru-RU" dirty="0">
                <a:solidFill>
                  <a:srgbClr val="892717"/>
                </a:solidFill>
                <a:latin typeface="Times New Roman" panose="02020603050405020304" pitchFamily="18" charset="0"/>
                <a:cs typeface="Times New Roman" panose="02020603050405020304" pitchFamily="18" charset="0"/>
              </a:rPr>
              <a:t>Мастерство воспитателя </a:t>
            </a:r>
          </a:p>
        </p:txBody>
      </p:sp>
      <p:sp>
        <p:nvSpPr>
          <p:cNvPr id="12" name="Объект 11"/>
          <p:cNvSpPr>
            <a:spLocks noGrp="1"/>
          </p:cNvSpPr>
          <p:nvPr>
            <p:ph sz="quarter" idx="4"/>
          </p:nvPr>
        </p:nvSpPr>
        <p:spPr>
          <a:xfrm>
            <a:off x="4405391" y="1602279"/>
            <a:ext cx="4041775" cy="4409857"/>
          </a:xfrm>
        </p:spPr>
        <p:txBody>
          <a:bodyPr>
            <a:normAutofit/>
          </a:bodyPr>
          <a:lstStyle/>
          <a:p>
            <a:endParaRPr lang="ru-RU" dirty="0" smtClean="0">
              <a:solidFill>
                <a:srgbClr val="892717"/>
              </a:solidFill>
            </a:endParaRPr>
          </a:p>
          <a:p>
            <a:r>
              <a:rPr lang="ru-RU" dirty="0" smtClean="0">
                <a:solidFill>
                  <a:srgbClr val="892717"/>
                </a:solidFill>
                <a:latin typeface="Times New Roman" panose="02020603050405020304" pitchFamily="18" charset="0"/>
                <a:cs typeface="Times New Roman" panose="02020603050405020304" pitchFamily="18" charset="0"/>
              </a:rPr>
              <a:t>заключается </a:t>
            </a:r>
            <a:r>
              <a:rPr lang="ru-RU" dirty="0">
                <a:solidFill>
                  <a:srgbClr val="892717"/>
                </a:solidFill>
                <a:latin typeface="Times New Roman" panose="02020603050405020304" pitchFamily="18" charset="0"/>
                <a:cs typeface="Times New Roman" panose="02020603050405020304" pitchFamily="18" charset="0"/>
              </a:rPr>
              <a:t>в том, что он и </a:t>
            </a:r>
            <a:r>
              <a:rPr lang="ru-RU" dirty="0" smtClean="0">
                <a:solidFill>
                  <a:srgbClr val="892717"/>
                </a:solidFill>
                <a:latin typeface="Times New Roman" panose="02020603050405020304" pitchFamily="18" charset="0"/>
                <a:cs typeface="Times New Roman" panose="02020603050405020304" pitchFamily="18" charset="0"/>
              </a:rPr>
              <a:t>творец, </a:t>
            </a:r>
            <a:r>
              <a:rPr lang="ru-RU" dirty="0">
                <a:solidFill>
                  <a:srgbClr val="892717"/>
                </a:solidFill>
                <a:latin typeface="Times New Roman" panose="02020603050405020304" pitchFamily="18" charset="0"/>
                <a:cs typeface="Times New Roman" panose="02020603050405020304" pitchFamily="18" charset="0"/>
              </a:rPr>
              <a:t>и организатор детской игры. </a:t>
            </a:r>
            <a:endParaRPr lang="ru-RU" dirty="0" smtClean="0">
              <a:solidFill>
                <a:srgbClr val="892717"/>
              </a:solidFill>
              <a:latin typeface="Times New Roman" panose="02020603050405020304" pitchFamily="18" charset="0"/>
              <a:cs typeface="Times New Roman" panose="02020603050405020304" pitchFamily="18" charset="0"/>
            </a:endParaRPr>
          </a:p>
          <a:p>
            <a:r>
              <a:rPr lang="ru-RU" dirty="0" smtClean="0">
                <a:solidFill>
                  <a:srgbClr val="892717"/>
                </a:solidFill>
                <a:latin typeface="Times New Roman" panose="02020603050405020304" pitchFamily="18" charset="0"/>
                <a:cs typeface="Times New Roman" panose="02020603050405020304" pitchFamily="18" charset="0"/>
              </a:rPr>
              <a:t>Следовательно</a:t>
            </a:r>
            <a:r>
              <a:rPr lang="ru-RU" dirty="0">
                <a:solidFill>
                  <a:srgbClr val="892717"/>
                </a:solidFill>
                <a:latin typeface="Times New Roman" panose="02020603050405020304" pitchFamily="18" charset="0"/>
                <a:cs typeface="Times New Roman" panose="02020603050405020304" pitchFamily="18" charset="0"/>
              </a:rPr>
              <a:t>, главная задача педагога — овладеть правильной организацией игры как самодеятельности ребенка. </a:t>
            </a:r>
            <a:endParaRPr lang="ru-RU" dirty="0" smtClean="0">
              <a:solidFill>
                <a:srgbClr val="892717"/>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673" y="1570953"/>
            <a:ext cx="2592288" cy="351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C43A12-C5A5-44E6-B2FD-488E6B2A443C}" type="slidenum">
              <a:rPr lang="ru-RU" smtClean="0"/>
              <a:t>13</a:t>
            </a:fld>
            <a:endParaRPr lang="ru-RU"/>
          </a:p>
        </p:txBody>
      </p:sp>
    </p:spTree>
    <p:extLst>
      <p:ext uri="{BB962C8B-B14F-4D97-AF65-F5344CB8AC3E}">
        <p14:creationId xmlns:p14="http://schemas.microsoft.com/office/powerpoint/2010/main" val="167244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1052736"/>
            <a:ext cx="7643192" cy="1368152"/>
          </a:xfrm>
        </p:spPr>
        <p:txBody>
          <a:bodyPr>
            <a:normAutofit fontScale="90000"/>
          </a:bodyPr>
          <a:lstStyle/>
          <a:p>
            <a:r>
              <a:rPr lang="ru-RU" b="1" dirty="0" smtClean="0">
                <a:solidFill>
                  <a:srgbClr val="C00000"/>
                </a:solidFill>
              </a:rPr>
              <a:t/>
            </a:r>
            <a:br>
              <a:rPr lang="ru-RU" b="1" dirty="0" smtClean="0">
                <a:solidFill>
                  <a:srgbClr val="C00000"/>
                </a:solidFill>
              </a:rPr>
            </a:br>
            <a:r>
              <a:rPr lang="ru-RU" b="1" dirty="0" smtClean="0">
                <a:solidFill>
                  <a:srgbClr val="C00000"/>
                </a:solidFill>
                <a:latin typeface="Times New Roman" panose="02020603050405020304" pitchFamily="18" charset="0"/>
                <a:cs typeface="Times New Roman" panose="02020603050405020304" pitchFamily="18" charset="0"/>
              </a:rPr>
              <a:t>Правильная </a:t>
            </a:r>
            <a:r>
              <a:rPr lang="ru-RU" b="1" dirty="0">
                <a:solidFill>
                  <a:srgbClr val="C00000"/>
                </a:solidFill>
                <a:latin typeface="Times New Roman" panose="02020603050405020304" pitchFamily="18" charset="0"/>
                <a:cs typeface="Times New Roman" panose="02020603050405020304" pitchFamily="18" charset="0"/>
              </a:rPr>
              <a:t>организация игры – это принуждение взрослым?</a:t>
            </a:r>
            <a:br>
              <a:rPr lang="ru-RU" b="1" dirty="0">
                <a:solidFill>
                  <a:srgbClr val="C00000"/>
                </a:solidFill>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59632" y="2420888"/>
            <a:ext cx="7128792" cy="3416320"/>
          </a:xfrm>
          <a:prstGeom prst="rect">
            <a:avLst/>
          </a:prstGeom>
        </p:spPr>
        <p:txBody>
          <a:bodyPr wrap="square">
            <a:spAutoFit/>
          </a:bodyPr>
          <a:lstStyle/>
          <a:p>
            <a:pPr algn="just"/>
            <a:r>
              <a:rPr lang="ru-RU" sz="24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 именно такая позиция сформулирована </a:t>
            </a:r>
            <a:r>
              <a:rPr lang="ru-RU" sz="24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Сергеем Иосифовичем </a:t>
            </a:r>
            <a:r>
              <a:rPr lang="ru-RU" sz="24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Гессеном.</a:t>
            </a:r>
            <a:br>
              <a:rPr lang="ru-RU" sz="24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Взрослый придумывает нравственную задачу для программной игры ребенка. Именно  принуждение, неизбежное при организации игры и проявляющееся в подборе для нее материала и в общем руководстве ею, будет овеяно дыханием свободы, будет служить свободе (С.И. Гессен).</a:t>
            </a:r>
            <a:br>
              <a:rPr lang="ru-RU" sz="24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2" name="Нижний колонтитул 1"/>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43A12-C5A5-44E6-B2FD-488E6B2A443C}" type="slidenum">
              <a:rPr lang="ru-RU" smtClean="0"/>
              <a:t>14</a:t>
            </a:fld>
            <a:endParaRPr lang="ru-RU"/>
          </a:p>
        </p:txBody>
      </p:sp>
    </p:spTree>
    <p:extLst>
      <p:ext uri="{BB962C8B-B14F-4D97-AF65-F5344CB8AC3E}">
        <p14:creationId xmlns:p14="http://schemas.microsoft.com/office/powerpoint/2010/main" val="311236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476672"/>
            <a:ext cx="8182380" cy="1080120"/>
          </a:xfrm>
        </p:spPr>
        <p:txBody>
          <a:bodyPr>
            <a:normAutofit fontScale="90000"/>
          </a:bodyPr>
          <a:lstStyle/>
          <a:p>
            <a:pPr hangingPunct="0"/>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sz="27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Метафорой </a:t>
            </a:r>
            <a:r>
              <a:rPr lang="ru-RU" sz="2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игры может быть названа река. </a:t>
            </a:r>
            <a:br>
              <a:rPr lang="ru-RU" sz="2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Игра похожа на реку, у которой два берега: нравственный урок и забава</a:t>
            </a:r>
            <a:r>
              <a:rPr lang="ru-RU" sz="2700" b="1" dirty="0">
                <a:solidFill>
                  <a:srgbClr val="892717"/>
                </a:solidFill>
                <a:latin typeface="Times New Roman" panose="02020603050405020304" pitchFamily="18" charset="0"/>
                <a:cs typeface="Times New Roman" panose="02020603050405020304" pitchFamily="18" charset="0"/>
              </a:rPr>
              <a:t>. </a:t>
            </a:r>
            <a:br>
              <a:rPr lang="ru-RU" sz="2700" b="1" dirty="0">
                <a:solidFill>
                  <a:srgbClr val="892717"/>
                </a:solidFill>
                <a:latin typeface="Times New Roman" panose="02020603050405020304" pitchFamily="18" charset="0"/>
                <a:cs typeface="Times New Roman" panose="02020603050405020304" pitchFamily="18" charset="0"/>
              </a:rPr>
            </a:br>
            <a:r>
              <a:rPr lang="ru-RU" sz="31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a:t>
            </a:r>
            <a:r>
              <a:rPr lang="ru-RU" sz="3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a:t>
            </a:r>
            <a:r>
              <a:rPr lang="ru-RU" sz="31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которую </a:t>
            </a:r>
            <a:r>
              <a:rPr lang="ru-RU" sz="4800" b="1" i="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задумал</a:t>
            </a:r>
            <a:r>
              <a:rPr lang="ru-RU"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педагог </a:t>
            </a:r>
            <a:r>
              <a:rPr lang="ru-RU" sz="31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воспитания дошкольника,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sz="31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обязательно устремлена к нравственному уроку, </a:t>
            </a:r>
            <a: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ибо, оторвавшись от урока</a:t>
            </a:r>
            <a:r>
              <a:rPr lang="ru-RU" sz="27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она становится пустой забавой, способной на короткий срок занять, но не образовывать ребенка. </a:t>
            </a:r>
            <a: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При </a:t>
            </a:r>
            <a:r>
              <a:rPr lang="ru-RU" sz="27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этом </a:t>
            </a:r>
            <a:r>
              <a:rPr lang="ru-RU" sz="27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игра </a:t>
            </a:r>
            <a:r>
              <a:rPr lang="ru-RU" sz="3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должна оставаться </a:t>
            </a:r>
            <a:r>
              <a:rPr lang="ru-RU" sz="31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игрой - забавой</a:t>
            </a:r>
            <a: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7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иначе, превратившись преждевременно </a:t>
            </a:r>
            <a: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урок</a:t>
            </a:r>
            <a:r>
              <a:rPr lang="ru-RU" sz="27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она вырождается в бездушное и механическое </a:t>
            </a:r>
            <a: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занятие, повторение </a:t>
            </a:r>
            <a:r>
              <a:rPr lang="ru-RU" sz="27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того, что показывают старшие. </a:t>
            </a:r>
            <a: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Воспитатель должен провести </a:t>
            </a:r>
            <a:r>
              <a:rPr lang="ru-RU" sz="2700" b="1" dirty="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ребенка между </a:t>
            </a:r>
            <a:r>
              <a:rPr lang="ru-RU" sz="2700" b="1" dirty="0" smtClean="0">
                <a:solidFill>
                  <a:srgbClr val="89271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обеими этими крайностями</a:t>
            </a:r>
            <a:r>
              <a:rPr lang="ru-RU" sz="2700" b="1" dirty="0">
                <a:solidFill>
                  <a:srgbClr val="892717"/>
                </a:solidFill>
                <a:latin typeface="Times New Roman" panose="02020603050405020304" pitchFamily="18" charset="0"/>
                <a:cs typeface="Times New Roman" panose="02020603050405020304" pitchFamily="18" charset="0"/>
              </a:rPr>
              <a:t>.</a:t>
            </a:r>
            <a:r>
              <a:rPr lang="ru-RU" sz="2700" dirty="0">
                <a:solidFill>
                  <a:srgbClr val="892717"/>
                </a:solidFill>
                <a:latin typeface="Times New Roman" panose="02020603050405020304" pitchFamily="18" charset="0"/>
                <a:cs typeface="Times New Roman" panose="02020603050405020304" pitchFamily="18" charset="0"/>
              </a:rPr>
              <a:t/>
            </a:r>
            <a:br>
              <a:rPr lang="ru-RU" sz="2700" dirty="0">
                <a:solidFill>
                  <a:srgbClr val="892717"/>
                </a:solidFill>
                <a:latin typeface="Times New Roman" panose="02020603050405020304" pitchFamily="18" charset="0"/>
                <a:cs typeface="Times New Roman" panose="02020603050405020304" pitchFamily="18" charset="0"/>
              </a:rPr>
            </a:br>
            <a:endParaRPr lang="ru-RU" sz="2700" dirty="0">
              <a:solidFill>
                <a:srgbClr val="892717"/>
              </a:solidFill>
              <a:latin typeface="Times New Roman" panose="02020603050405020304" pitchFamily="18" charset="0"/>
              <a:cs typeface="Times New Roman" panose="02020603050405020304" pitchFamily="18" charset="0"/>
            </a:endParaRPr>
          </a:p>
        </p:txBody>
      </p:sp>
      <p:sp>
        <p:nvSpPr>
          <p:cNvPr id="2" name="Нижний колонтитул 1"/>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C43A12-C5A5-44E6-B2FD-488E6B2A443C}" type="slidenum">
              <a:rPr lang="ru-RU" smtClean="0"/>
              <a:t>15</a:t>
            </a:fld>
            <a:endParaRPr lang="ru-RU"/>
          </a:p>
        </p:txBody>
      </p:sp>
    </p:spTree>
    <p:extLst>
      <p:ext uri="{BB962C8B-B14F-4D97-AF65-F5344CB8AC3E}">
        <p14:creationId xmlns:p14="http://schemas.microsoft.com/office/powerpoint/2010/main" val="1415711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864" y="629814"/>
            <a:ext cx="8229600" cy="1423584"/>
          </a:xfrm>
        </p:spPr>
        <p:txBody>
          <a:bodyPr>
            <a:normAutofit fontScale="90000"/>
          </a:bodyPr>
          <a:lstStyle/>
          <a:p>
            <a:r>
              <a:rPr lang="ru-RU" sz="3100" b="1" dirty="0" smtClean="0">
                <a:solidFill>
                  <a:srgbClr val="C00000"/>
                </a:solidFill>
              </a:rPr>
              <a:t>ЧТО НУЖНО ЗНАТЬ ВОСПИТАТЕЛЮ ОБ ИГРЕ?</a:t>
            </a:r>
            <a:br>
              <a:rPr lang="ru-RU" sz="3100" b="1" dirty="0" smtClean="0">
                <a:solidFill>
                  <a:srgbClr val="C00000"/>
                </a:solidFill>
              </a:rPr>
            </a:br>
            <a:r>
              <a:rPr lang="ru-RU" sz="2900" b="1" dirty="0" smtClean="0">
                <a:solidFill>
                  <a:srgbClr val="892717"/>
                </a:solidFill>
              </a:rPr>
              <a:t>ИГРА - ЭТО ДЕЯТЕЛЬНОСТЬ – ЭТО СИСТЕМА  -  ЭТО -ВЗАИМОСВЯЗЬ ПЯТИ КОМПОНЕНТОВ</a:t>
            </a:r>
            <a:r>
              <a:rPr lang="ru-RU" sz="2000" dirty="0" smtClean="0">
                <a:solidFill>
                  <a:srgbClr val="C00000"/>
                </a:solidFill>
              </a:rPr>
              <a:t/>
            </a:r>
            <a:br>
              <a:rPr lang="ru-RU" sz="2000" dirty="0" smtClean="0">
                <a:solidFill>
                  <a:srgbClr val="C00000"/>
                </a:solidFill>
              </a:rPr>
            </a:br>
            <a:endParaRPr lang="ru-RU" sz="2000" dirty="0">
              <a:solidFill>
                <a:srgbClr val="C00000"/>
              </a:solidFill>
            </a:endParaRPr>
          </a:p>
        </p:txBody>
      </p:sp>
      <p:sp>
        <p:nvSpPr>
          <p:cNvPr id="3" name="Прямоугольник 2"/>
          <p:cNvSpPr/>
          <p:nvPr/>
        </p:nvSpPr>
        <p:spPr>
          <a:xfrm>
            <a:off x="611560" y="2690336"/>
            <a:ext cx="7848872" cy="1754326"/>
          </a:xfrm>
          <a:prstGeom prst="rect">
            <a:avLst/>
          </a:prstGeom>
        </p:spPr>
        <p:txBody>
          <a:bodyPr wrap="square">
            <a:spAutoFit/>
          </a:bodyPr>
          <a:lstStyle/>
          <a:p>
            <a:pPr algn="ctr">
              <a:buFont typeface="Wingdings 2" pitchFamily="18" charset="2"/>
              <a:buNone/>
              <a:defRPr/>
            </a:pPr>
            <a:endParaRPr lang="ru-RU" b="1" dirty="0">
              <a:solidFill>
                <a:schemeClr val="accent2">
                  <a:lumMod val="50000"/>
                </a:schemeClr>
              </a:solidFill>
              <a:latin typeface="Times New Roman" pitchFamily="18" charset="0"/>
            </a:endParaRPr>
          </a:p>
          <a:p>
            <a:pPr algn="ctr">
              <a:buFont typeface="Wingdings 2" pitchFamily="18" charset="2"/>
              <a:buNone/>
              <a:defRPr/>
            </a:pPr>
            <a:endParaRPr lang="ru-RU" b="1" dirty="0" smtClean="0">
              <a:solidFill>
                <a:schemeClr val="accent2">
                  <a:lumMod val="50000"/>
                </a:schemeClr>
              </a:solidFill>
              <a:latin typeface="Times New Roman" pitchFamily="18" charset="0"/>
            </a:endParaRPr>
          </a:p>
          <a:p>
            <a:pPr algn="ctr">
              <a:buFont typeface="Wingdings 2" pitchFamily="18" charset="2"/>
              <a:buNone/>
              <a:defRPr/>
            </a:pPr>
            <a:endParaRPr lang="ru-RU" b="1" dirty="0" smtClean="0">
              <a:solidFill>
                <a:schemeClr val="accent1"/>
              </a:solidFill>
              <a:latin typeface="Times New Roman" pitchFamily="18" charset="0"/>
            </a:endParaRPr>
          </a:p>
          <a:p>
            <a:pPr algn="ctr">
              <a:buFont typeface="Wingdings 2" pitchFamily="18" charset="2"/>
              <a:buNone/>
              <a:defRPr/>
            </a:pPr>
            <a:endParaRPr lang="ru-RU" b="1" dirty="0">
              <a:solidFill>
                <a:schemeClr val="accent2">
                  <a:lumMod val="50000"/>
                </a:schemeClr>
              </a:solidFill>
              <a:latin typeface="Times New Roman" pitchFamily="18" charset="0"/>
            </a:endParaRPr>
          </a:p>
          <a:p>
            <a:pPr algn="ctr">
              <a:buFont typeface="Wingdings 2" pitchFamily="18" charset="2"/>
              <a:buNone/>
              <a:defRPr/>
            </a:pPr>
            <a:endParaRPr lang="ru-RU" b="1" dirty="0">
              <a:solidFill>
                <a:schemeClr val="accent1"/>
              </a:solidFill>
              <a:latin typeface="Times New Roman" pitchFamily="18" charset="0"/>
            </a:endParaRPr>
          </a:p>
          <a:p>
            <a:pPr algn="ctr">
              <a:buFont typeface="Wingdings 2" pitchFamily="18" charset="2"/>
              <a:buNone/>
              <a:defRPr/>
            </a:pPr>
            <a:endParaRPr lang="ru-RU" b="1" dirty="0">
              <a:solidFill>
                <a:schemeClr val="accent1"/>
              </a:solidFill>
              <a:latin typeface="Times New Roman"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10" y="2059511"/>
            <a:ext cx="8280920" cy="346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3A12-C5A5-44E6-B2FD-488E6B2A443C}" type="slidenum">
              <a:rPr lang="ru-RU" smtClean="0"/>
              <a:t>16</a:t>
            </a:fld>
            <a:endParaRPr lang="ru-RU"/>
          </a:p>
        </p:txBody>
      </p:sp>
    </p:spTree>
    <p:extLst>
      <p:ext uri="{BB962C8B-B14F-4D97-AF65-F5344CB8AC3E}">
        <p14:creationId xmlns:p14="http://schemas.microsoft.com/office/powerpoint/2010/main" val="258285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67544" y="620688"/>
            <a:ext cx="8219256" cy="864096"/>
          </a:xfrm>
        </p:spPr>
        <p:txBody>
          <a:bodyPr>
            <a:normAutofit fontScale="90000"/>
          </a:bodyPr>
          <a:lstStyle/>
          <a:p>
            <a:r>
              <a:rPr lang="ru-RU" dirty="0" smtClean="0">
                <a:solidFill>
                  <a:srgbClr val="892717"/>
                </a:solidFill>
              </a:rPr>
              <a:t/>
            </a:r>
            <a:br>
              <a:rPr lang="ru-RU" dirty="0" smtClean="0">
                <a:solidFill>
                  <a:srgbClr val="892717"/>
                </a:solidFill>
              </a:rPr>
            </a:br>
            <a:r>
              <a:rPr lang="ru-RU" sz="3600" dirty="0" smtClean="0">
                <a:solidFill>
                  <a:srgbClr val="C00000"/>
                </a:solidFill>
                <a:effectLst>
                  <a:outerShdw blurRad="38100" dist="38100" dir="2700000" algn="tl">
                    <a:srgbClr val="000000">
                      <a:alpha val="43137"/>
                    </a:srgbClr>
                  </a:outerShdw>
                </a:effectLst>
              </a:rPr>
              <a:t>Что </a:t>
            </a:r>
            <a:r>
              <a:rPr lang="ru-RU" sz="3600" dirty="0">
                <a:solidFill>
                  <a:srgbClr val="C00000"/>
                </a:solidFill>
                <a:effectLst>
                  <a:outerShdw blurRad="38100" dist="38100" dir="2700000" algn="tl">
                    <a:srgbClr val="000000">
                      <a:alpha val="43137"/>
                    </a:srgbClr>
                  </a:outerShdw>
                </a:effectLst>
              </a:rPr>
              <a:t>же </a:t>
            </a:r>
            <a:r>
              <a:rPr lang="ru-RU" sz="3600" dirty="0" smtClean="0">
                <a:solidFill>
                  <a:srgbClr val="C00000"/>
                </a:solidFill>
                <a:effectLst>
                  <a:outerShdw blurRad="38100" dist="38100" dir="2700000" algn="tl">
                    <a:srgbClr val="000000">
                      <a:alpha val="43137"/>
                    </a:srgbClr>
                  </a:outerShdw>
                </a:effectLst>
              </a:rPr>
              <a:t>нужно, чтобы овладеть мастерством становления и развития игры? </a:t>
            </a:r>
            <a:r>
              <a:rPr lang="ru-RU" sz="3600" dirty="0">
                <a:solidFill>
                  <a:srgbClr val="C00000"/>
                </a:solidFill>
                <a:effectLst>
                  <a:outerShdw blurRad="38100" dist="38100" dir="2700000" algn="tl">
                    <a:srgbClr val="000000">
                      <a:alpha val="43137"/>
                    </a:srgbClr>
                  </a:outerShdw>
                </a:effectLst>
              </a:rPr>
              <a:t/>
            </a:r>
            <a:br>
              <a:rPr lang="ru-RU" sz="3600" dirty="0">
                <a:solidFill>
                  <a:srgbClr val="C00000"/>
                </a:solidFill>
                <a:effectLst>
                  <a:outerShdw blurRad="38100" dist="38100" dir="2700000" algn="tl">
                    <a:srgbClr val="000000">
                      <a:alpha val="43137"/>
                    </a:srgbClr>
                  </a:outerShdw>
                </a:effectLst>
              </a:rPr>
            </a:br>
            <a:r>
              <a:rPr lang="ru-RU" sz="3600" dirty="0">
                <a:solidFill>
                  <a:srgbClr val="C00000"/>
                </a:solidFill>
                <a:effectLst>
                  <a:outerShdw blurRad="38100" dist="38100" dir="2700000" algn="tl">
                    <a:srgbClr val="000000">
                      <a:alpha val="43137"/>
                    </a:srgbClr>
                  </a:outerShdw>
                </a:effectLst>
              </a:rPr>
              <a:t>      </a:t>
            </a:r>
          </a:p>
        </p:txBody>
      </p:sp>
      <p:sp>
        <p:nvSpPr>
          <p:cNvPr id="8" name="Прямоугольник 7"/>
          <p:cNvSpPr/>
          <p:nvPr/>
        </p:nvSpPr>
        <p:spPr>
          <a:xfrm>
            <a:off x="827584" y="1700808"/>
            <a:ext cx="7200800" cy="4401205"/>
          </a:xfrm>
          <a:prstGeom prst="rect">
            <a:avLst/>
          </a:prstGeom>
        </p:spPr>
        <p:txBody>
          <a:bodyPr wrap="square">
            <a:spAutoFit/>
          </a:bodyPr>
          <a:lstStyle/>
          <a:p>
            <a:pPr marL="457200" indent="-457200" algn="ctr" hangingPunct="0">
              <a:buFontTx/>
              <a:buChar char="-"/>
            </a:pPr>
            <a:r>
              <a:rPr lang="ru-RU" sz="2000" b="1" i="1" dirty="0">
                <a:solidFill>
                  <a:srgbClr val="892717"/>
                </a:solidFill>
              </a:rPr>
              <a:t>во-первых,</a:t>
            </a:r>
            <a:r>
              <a:rPr lang="ru-RU" sz="2000" b="1" dirty="0">
                <a:solidFill>
                  <a:srgbClr val="892717"/>
                </a:solidFill>
              </a:rPr>
              <a:t> продумывать ЗАМЫСЕЛ ИГРЫ (первый компонент деятельности)</a:t>
            </a:r>
          </a:p>
          <a:p>
            <a:pPr marL="457200" indent="-457200" algn="just" hangingPunct="0">
              <a:buFontTx/>
              <a:buChar char="-"/>
            </a:pPr>
            <a:r>
              <a:rPr lang="ru-RU" sz="2400" b="1" dirty="0">
                <a:solidFill>
                  <a:srgbClr val="892717"/>
                </a:solidFill>
                <a:latin typeface="Times New Roman" panose="02020603050405020304" pitchFamily="18" charset="0"/>
                <a:cs typeface="Times New Roman" panose="02020603050405020304" pitchFamily="18" charset="0"/>
              </a:rPr>
              <a:t>ДЛЯ ПЕДАГОГА И ДЛЯ </a:t>
            </a:r>
            <a:r>
              <a:rPr lang="ru-RU" sz="2400" b="1" dirty="0" err="1" smtClean="0">
                <a:solidFill>
                  <a:srgbClr val="892717"/>
                </a:solidFill>
                <a:latin typeface="Times New Roman" panose="02020603050405020304" pitchFamily="18" charset="0"/>
                <a:cs typeface="Times New Roman" panose="02020603050405020304" pitchFamily="18" charset="0"/>
              </a:rPr>
              <a:t>РЕБЁНКА</a:t>
            </a:r>
            <a:r>
              <a:rPr lang="ru-RU" sz="2400" dirty="0" err="1">
                <a:solidFill>
                  <a:srgbClr val="892717"/>
                </a:solidFill>
                <a:latin typeface="Times New Roman" panose="02020603050405020304" pitchFamily="18" charset="0"/>
                <a:cs typeface="Times New Roman" panose="02020603050405020304" pitchFamily="18" charset="0"/>
              </a:rPr>
              <a:t>игру</a:t>
            </a:r>
            <a:r>
              <a:rPr lang="ru-RU" sz="2400" dirty="0">
                <a:solidFill>
                  <a:srgbClr val="892717"/>
                </a:solidFill>
                <a:latin typeface="Times New Roman" panose="02020603050405020304" pitchFamily="18" charset="0"/>
                <a:cs typeface="Times New Roman" panose="02020603050405020304" pitchFamily="18" charset="0"/>
              </a:rPr>
              <a:t> нужно </a:t>
            </a:r>
            <a:r>
              <a:rPr lang="ru-RU" sz="2400" b="1" dirty="0">
                <a:solidFill>
                  <a:srgbClr val="C00000"/>
                </a:solidFill>
                <a:latin typeface="Times New Roman" panose="02020603050405020304" pitchFamily="18" charset="0"/>
                <a:cs typeface="Times New Roman" panose="02020603050405020304" pitchFamily="18" charset="0"/>
              </a:rPr>
              <a:t>организовывать</a:t>
            </a:r>
            <a:r>
              <a:rPr lang="ru-RU" sz="2400" dirty="0">
                <a:solidFill>
                  <a:srgbClr val="892717"/>
                </a:solidFill>
                <a:latin typeface="Times New Roman" panose="02020603050405020304" pitchFamily="18" charset="0"/>
                <a:cs typeface="Times New Roman" panose="02020603050405020304" pitchFamily="18" charset="0"/>
              </a:rPr>
              <a:t> так, чтобы в каждом ее виде предчувствовался будущий урок — нравственный идеал, соответствующий общечеловеческим ценностям. </a:t>
            </a:r>
          </a:p>
          <a:p>
            <a:pPr marL="457200" indent="-457200" algn="just" hangingPunct="0">
              <a:buFontTx/>
              <a:buChar char="-"/>
            </a:pPr>
            <a:r>
              <a:rPr lang="ru-RU" sz="2400" dirty="0">
                <a:solidFill>
                  <a:srgbClr val="C00000"/>
                </a:solidFill>
                <a:latin typeface="Times New Roman" panose="02020603050405020304" pitchFamily="18" charset="0"/>
                <a:cs typeface="Times New Roman" panose="02020603050405020304" pitchFamily="18" charset="0"/>
              </a:rPr>
              <a:t>Однако эта цель должна быть поставлена воспитателем только перед собой как организатором игры, но ребенок не должен подозревать ее как свою цель; </a:t>
            </a:r>
          </a:p>
          <a:p>
            <a:pPr marL="457200" indent="-457200" algn="ctr" hangingPunct="0">
              <a:buFontTx/>
              <a:buChar char="-"/>
            </a:pPr>
            <a:endParaRPr lang="ru-RU" sz="2400" b="1" dirty="0">
              <a:solidFill>
                <a:srgbClr val="892717"/>
              </a:solidFill>
              <a:latin typeface="Times New Roman" panose="02020603050405020304" pitchFamily="18" charset="0"/>
              <a:cs typeface="Times New Roman" panose="02020603050405020304" pitchFamily="18" charset="0"/>
            </a:endParaRPr>
          </a:p>
        </p:txBody>
      </p:sp>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AC43A12-C5A5-44E6-B2FD-488E6B2A443C}" type="slidenum">
              <a:rPr lang="ru-RU" smtClean="0"/>
              <a:t>17</a:t>
            </a:fld>
            <a:endParaRPr lang="ru-RU"/>
          </a:p>
        </p:txBody>
      </p:sp>
    </p:spTree>
    <p:extLst>
      <p:ext uri="{BB962C8B-B14F-4D97-AF65-F5344CB8AC3E}">
        <p14:creationId xmlns:p14="http://schemas.microsoft.com/office/powerpoint/2010/main" val="426216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9585" y="476672"/>
            <a:ext cx="7776864" cy="789547"/>
          </a:xfrm>
        </p:spPr>
        <p:txBody>
          <a:bodyPr>
            <a:noAutofit/>
          </a:bodyPr>
          <a:lstStyle/>
          <a:p>
            <a:r>
              <a:rPr lang="ru-RU" sz="3200" b="1" dirty="0">
                <a:solidFill>
                  <a:srgbClr val="C00000"/>
                </a:solidFill>
              </a:rPr>
              <a:t>Мастерство воспитателя проявляется</a:t>
            </a:r>
          </a:p>
        </p:txBody>
      </p:sp>
      <p:sp>
        <p:nvSpPr>
          <p:cNvPr id="3" name="Прямоугольник 2"/>
          <p:cNvSpPr/>
          <p:nvPr/>
        </p:nvSpPr>
        <p:spPr>
          <a:xfrm>
            <a:off x="539552" y="1124745"/>
            <a:ext cx="8280920" cy="4832092"/>
          </a:xfrm>
          <a:prstGeom prst="rect">
            <a:avLst/>
          </a:prstGeom>
        </p:spPr>
        <p:txBody>
          <a:bodyPr wrap="square">
            <a:spAutoFit/>
          </a:bodyPr>
          <a:lstStyle/>
          <a:p>
            <a:pPr algn="ctr" hangingPunct="0"/>
            <a:r>
              <a:rPr lang="ru-RU" sz="2800" b="1" i="1" dirty="0">
                <a:solidFill>
                  <a:srgbClr val="892717"/>
                </a:solidFill>
                <a:latin typeface="Times New Roman" panose="02020603050405020304" pitchFamily="18" charset="0"/>
                <a:cs typeface="Times New Roman" panose="02020603050405020304" pitchFamily="18" charset="0"/>
              </a:rPr>
              <a:t>во-вторых, обеспечить содержание для игры </a:t>
            </a:r>
            <a:r>
              <a:rPr lang="ru-RU" sz="2800" b="1" dirty="0">
                <a:solidFill>
                  <a:srgbClr val="892717"/>
                </a:solidFill>
                <a:latin typeface="Times New Roman" panose="02020603050405020304" pitchFamily="18" charset="0"/>
                <a:cs typeface="Times New Roman" panose="02020603050405020304" pitchFamily="18" charset="0"/>
              </a:rPr>
              <a:t>(</a:t>
            </a:r>
            <a:r>
              <a:rPr lang="ru-RU" sz="2400" b="1" dirty="0">
                <a:solidFill>
                  <a:srgbClr val="892717"/>
                </a:solidFill>
                <a:latin typeface="Times New Roman" panose="02020603050405020304" pitchFamily="18" charset="0"/>
                <a:cs typeface="Times New Roman" panose="02020603050405020304" pitchFamily="18" charset="0"/>
              </a:rPr>
              <a:t>материал</a:t>
            </a:r>
            <a:r>
              <a:rPr lang="ru-RU" sz="2800" b="1" dirty="0">
                <a:solidFill>
                  <a:srgbClr val="892717"/>
                </a:solidFill>
                <a:latin typeface="Times New Roman" panose="02020603050405020304" pitchFamily="18" charset="0"/>
                <a:cs typeface="Times New Roman" panose="02020603050405020304" pitchFamily="18" charset="0"/>
              </a:rPr>
              <a:t> – второй компонент деятельности)</a:t>
            </a:r>
          </a:p>
          <a:p>
            <a:pPr algn="just" hangingPunct="0"/>
            <a:r>
              <a:rPr lang="ru-RU" sz="2800" dirty="0">
                <a:solidFill>
                  <a:srgbClr val="892717"/>
                </a:solidFill>
                <a:latin typeface="Times New Roman" panose="02020603050405020304" pitchFamily="18" charset="0"/>
                <a:cs typeface="Times New Roman" panose="02020603050405020304" pitchFamily="18" charset="0"/>
              </a:rPr>
              <a:t>педагог должен содействовать </a:t>
            </a:r>
            <a:r>
              <a:rPr lang="ru-RU" sz="2800" b="1" dirty="0">
                <a:solidFill>
                  <a:srgbClr val="892717"/>
                </a:solidFill>
                <a:latin typeface="Times New Roman" panose="02020603050405020304" pitchFamily="18" charset="0"/>
                <a:cs typeface="Times New Roman" panose="02020603050405020304" pitchFamily="18" charset="0"/>
              </a:rPr>
              <a:t>обогащению и самостоятельному накоплению ребенком представлений об образцах для подражания</a:t>
            </a:r>
            <a:r>
              <a:rPr lang="ru-RU" sz="2800" dirty="0">
                <a:solidFill>
                  <a:srgbClr val="892717"/>
                </a:solidFill>
                <a:latin typeface="Times New Roman" panose="02020603050405020304" pitchFamily="18" charset="0"/>
                <a:cs typeface="Times New Roman" panose="02020603050405020304" pitchFamily="18" charset="0"/>
              </a:rPr>
              <a:t> (героях, на которых хотелось бы походить). Создание в воображении того или иного образа и станет содержанием игры дошкольника (люди разных профессий и отношения между ними, литературные герои и их взаимоотношения, спортсмены, участники интеллектуальных игр, артисты и т.д.); </a:t>
            </a: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43A12-C5A5-44E6-B2FD-488E6B2A443C}" type="slidenum">
              <a:rPr lang="ru-RU" smtClean="0"/>
              <a:t>18</a:t>
            </a:fld>
            <a:endParaRPr lang="ru-RU"/>
          </a:p>
        </p:txBody>
      </p:sp>
    </p:spTree>
    <p:extLst>
      <p:ext uri="{BB962C8B-B14F-4D97-AF65-F5344CB8AC3E}">
        <p14:creationId xmlns:p14="http://schemas.microsoft.com/office/powerpoint/2010/main" val="374053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 y="404664"/>
            <a:ext cx="8229600" cy="792088"/>
          </a:xfrm>
        </p:spPr>
        <p:txBody>
          <a:bodyPr>
            <a:normAutofit/>
          </a:bodyPr>
          <a:lstStyle/>
          <a:p>
            <a:r>
              <a:rPr lang="ru-RU" sz="3200" b="1" dirty="0" smtClean="0">
                <a:solidFill>
                  <a:srgbClr val="C00000"/>
                </a:solidFill>
              </a:rPr>
              <a:t>Мастерство </a:t>
            </a:r>
            <a:r>
              <a:rPr lang="ru-RU" sz="3200" b="1" dirty="0">
                <a:solidFill>
                  <a:srgbClr val="C00000"/>
                </a:solidFill>
              </a:rPr>
              <a:t>воспитателя </a:t>
            </a:r>
            <a:r>
              <a:rPr lang="ru-RU" sz="3200" b="1" dirty="0" smtClean="0">
                <a:solidFill>
                  <a:srgbClr val="C00000"/>
                </a:solidFill>
              </a:rPr>
              <a:t>проявляется</a:t>
            </a:r>
            <a:endParaRPr lang="ru-RU" dirty="0"/>
          </a:p>
        </p:txBody>
      </p:sp>
      <p:sp>
        <p:nvSpPr>
          <p:cNvPr id="3" name="Прямоугольник 2"/>
          <p:cNvSpPr/>
          <p:nvPr/>
        </p:nvSpPr>
        <p:spPr>
          <a:xfrm>
            <a:off x="766727" y="1124744"/>
            <a:ext cx="7776864" cy="4524315"/>
          </a:xfrm>
          <a:prstGeom prst="rect">
            <a:avLst/>
          </a:prstGeom>
        </p:spPr>
        <p:txBody>
          <a:bodyPr wrap="square">
            <a:spAutoFit/>
          </a:bodyPr>
          <a:lstStyle/>
          <a:p>
            <a:pPr algn="ctr" hangingPunct="0"/>
            <a:r>
              <a:rPr lang="ru-RU" sz="2800" b="1" i="1" dirty="0">
                <a:solidFill>
                  <a:srgbClr val="892717"/>
                </a:solidFill>
              </a:rPr>
              <a:t>в-третьих</a:t>
            </a:r>
            <a:r>
              <a:rPr lang="ru-RU" sz="2800" b="1" i="1" dirty="0" smtClean="0">
                <a:solidFill>
                  <a:srgbClr val="892717"/>
                </a:solidFill>
              </a:rPr>
              <a:t>, продумывать средства игры </a:t>
            </a:r>
            <a:r>
              <a:rPr lang="ru-RU" sz="2000" b="1" dirty="0" smtClean="0">
                <a:solidFill>
                  <a:srgbClr val="892717"/>
                </a:solidFill>
              </a:rPr>
              <a:t>(третий компонент деятельности -</a:t>
            </a:r>
            <a:r>
              <a:rPr lang="ru-RU" sz="2000" dirty="0" smtClean="0">
                <a:solidFill>
                  <a:srgbClr val="892717"/>
                </a:solidFill>
              </a:rPr>
              <a:t> роль</a:t>
            </a:r>
            <a:r>
              <a:rPr lang="ru-RU" sz="2000" dirty="0">
                <a:solidFill>
                  <a:srgbClr val="892717"/>
                </a:solidFill>
              </a:rPr>
              <a:t>, атрибуты, игровое </a:t>
            </a:r>
            <a:r>
              <a:rPr lang="ru-RU" sz="2000" dirty="0" smtClean="0">
                <a:solidFill>
                  <a:srgbClr val="892717"/>
                </a:solidFill>
              </a:rPr>
              <a:t>пространство</a:t>
            </a:r>
            <a:r>
              <a:rPr lang="ru-RU" sz="2000" b="1" dirty="0" smtClean="0">
                <a:solidFill>
                  <a:srgbClr val="892717"/>
                </a:solidFill>
              </a:rPr>
              <a:t>)</a:t>
            </a:r>
          </a:p>
          <a:p>
            <a:pPr algn="just" hangingPunct="0"/>
            <a:r>
              <a:rPr lang="ru-RU" sz="1600" dirty="0" smtClean="0">
                <a:solidFill>
                  <a:srgbClr val="892717"/>
                </a:solidFill>
              </a:rPr>
              <a:t>. </a:t>
            </a:r>
            <a:r>
              <a:rPr lang="ru-RU" sz="2400" dirty="0">
                <a:solidFill>
                  <a:srgbClr val="892717"/>
                </a:solidFill>
                <a:latin typeface="Times New Roman" panose="02020603050405020304" pitchFamily="18" charset="0"/>
                <a:cs typeface="Times New Roman" panose="02020603050405020304" pitchFamily="18" charset="0"/>
              </a:rPr>
              <a:t>Если материал (средства) детской игры будет негибким, твердым в своем механическом постоянстве, то игра будет только забавой, времяпрепровождением, но не станет образовательной деятельностью (С.И. Гессен). Рост личности ребенка требует, чтобы материал его игр позволял предъявлять его деятельности задачи, постепенно все более усложняющиеся и самостоятельно разрешаемые. А для этого материал </a:t>
            </a:r>
            <a:r>
              <a:rPr lang="ru-RU" sz="2400" dirty="0" smtClean="0">
                <a:solidFill>
                  <a:srgbClr val="892717"/>
                </a:solidFill>
                <a:latin typeface="Times New Roman" panose="02020603050405020304" pitchFamily="18" charset="0"/>
                <a:cs typeface="Times New Roman" panose="02020603050405020304" pitchFamily="18" charset="0"/>
              </a:rPr>
              <a:t>должен </a:t>
            </a:r>
            <a:r>
              <a:rPr lang="ru-RU" sz="2400" dirty="0">
                <a:solidFill>
                  <a:srgbClr val="892717"/>
                </a:solidFill>
                <a:latin typeface="Times New Roman" panose="02020603050405020304" pitchFamily="18" charset="0"/>
                <a:cs typeface="Times New Roman" panose="02020603050405020304" pitchFamily="18" charset="0"/>
              </a:rPr>
              <a:t>быть достаточно простым и вместе с тем гибким, усложняемым и упрощаемым по желанию самого игрока; </a:t>
            </a:r>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3A12-C5A5-44E6-B2FD-488E6B2A443C}" type="slidenum">
              <a:rPr lang="ru-RU" smtClean="0"/>
              <a:t>19</a:t>
            </a:fld>
            <a:endParaRPr lang="ru-RU"/>
          </a:p>
        </p:txBody>
      </p:sp>
    </p:spTree>
    <p:extLst>
      <p:ext uri="{BB962C8B-B14F-4D97-AF65-F5344CB8AC3E}">
        <p14:creationId xmlns:p14="http://schemas.microsoft.com/office/powerpoint/2010/main" val="309719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548680"/>
            <a:ext cx="8229600" cy="1143000"/>
          </a:xfrm>
        </p:spPr>
        <p:txBody>
          <a:bodyPr>
            <a:normAutofit/>
          </a:bodyPr>
          <a:lstStyle/>
          <a:p>
            <a:r>
              <a:rPr lang="ru-RU" sz="2400" dirty="0" smtClean="0">
                <a:solidFill>
                  <a:srgbClr val="892717"/>
                </a:solidFill>
              </a:rPr>
              <a:t>Главная потребность человека – </a:t>
            </a:r>
            <a:r>
              <a:rPr lang="ru-RU" sz="2400" b="1" dirty="0" smtClean="0">
                <a:solidFill>
                  <a:srgbClr val="C00000"/>
                </a:solidFill>
              </a:rPr>
              <a:t>САМОУТВЕРЖДАТЬСЯ</a:t>
            </a:r>
            <a:r>
              <a:rPr lang="ru-RU" sz="2400" dirty="0" smtClean="0">
                <a:solidFill>
                  <a:srgbClr val="892717"/>
                </a:solidFill>
              </a:rPr>
              <a:t> , </a:t>
            </a:r>
            <a:r>
              <a:rPr lang="ru-RU" sz="2800" dirty="0" smtClean="0">
                <a:solidFill>
                  <a:srgbClr val="892717"/>
                </a:solidFill>
              </a:rPr>
              <a:t>одновременно удовлетворяя ТРИ потребности:</a:t>
            </a:r>
            <a:endParaRPr lang="ru-RU" sz="2800" dirty="0">
              <a:solidFill>
                <a:srgbClr val="892717"/>
              </a:solidFill>
            </a:endParaRPr>
          </a:p>
        </p:txBody>
      </p:sp>
      <p:sp>
        <p:nvSpPr>
          <p:cNvPr id="5" name="Объект 4"/>
          <p:cNvSpPr>
            <a:spLocks noGrp="1"/>
          </p:cNvSpPr>
          <p:nvPr>
            <p:ph sz="half" idx="2"/>
          </p:nvPr>
        </p:nvSpPr>
        <p:spPr>
          <a:xfrm>
            <a:off x="755576" y="2160213"/>
            <a:ext cx="4392488" cy="3114105"/>
          </a:xfrm>
        </p:spPr>
        <p:txBody>
          <a:bodyPr>
            <a:normAutofit/>
          </a:bodyPr>
          <a:lstStyle/>
          <a:p>
            <a:pPr>
              <a:buFont typeface="Arial" charset="0"/>
              <a:buChar char="•"/>
            </a:pPr>
            <a:r>
              <a:rPr lang="ru-RU" dirty="0" smtClean="0">
                <a:solidFill>
                  <a:srgbClr val="892717"/>
                </a:solidFill>
              </a:rPr>
              <a:t>Потребность </a:t>
            </a:r>
            <a:r>
              <a:rPr lang="ru-RU" b="1" dirty="0" smtClean="0">
                <a:solidFill>
                  <a:srgbClr val="C00000"/>
                </a:solidFill>
              </a:rPr>
              <a:t>ОБЩАТЬСЯ</a:t>
            </a:r>
          </a:p>
          <a:p>
            <a:pPr marL="0" indent="0">
              <a:buNone/>
            </a:pPr>
            <a:endParaRPr lang="ru-RU" dirty="0" smtClean="0">
              <a:solidFill>
                <a:srgbClr val="892717"/>
              </a:solidFill>
            </a:endParaRPr>
          </a:p>
          <a:p>
            <a:pPr>
              <a:buFont typeface="Arial" charset="0"/>
              <a:buChar char="•"/>
            </a:pPr>
            <a:r>
              <a:rPr lang="ru-RU" dirty="0" smtClean="0">
                <a:solidFill>
                  <a:srgbClr val="892717"/>
                </a:solidFill>
              </a:rPr>
              <a:t>Потребность </a:t>
            </a:r>
            <a:r>
              <a:rPr lang="ru-RU" b="1" dirty="0" smtClean="0">
                <a:solidFill>
                  <a:srgbClr val="C00000"/>
                </a:solidFill>
              </a:rPr>
              <a:t>ПОЗНАВАТЬ</a:t>
            </a:r>
          </a:p>
          <a:p>
            <a:pPr>
              <a:buFont typeface="Arial" charset="0"/>
              <a:buChar char="•"/>
            </a:pPr>
            <a:endParaRPr lang="ru-RU" dirty="0" smtClean="0">
              <a:solidFill>
                <a:srgbClr val="892717"/>
              </a:solidFill>
            </a:endParaRPr>
          </a:p>
          <a:p>
            <a:pPr>
              <a:buFont typeface="Arial" charset="0"/>
              <a:buChar char="•"/>
            </a:pPr>
            <a:r>
              <a:rPr lang="ru-RU" dirty="0" smtClean="0">
                <a:solidFill>
                  <a:srgbClr val="892717"/>
                </a:solidFill>
              </a:rPr>
              <a:t>Потребность </a:t>
            </a:r>
            <a:r>
              <a:rPr lang="ru-RU" b="1" dirty="0" smtClean="0">
                <a:solidFill>
                  <a:srgbClr val="C00000"/>
                </a:solidFill>
              </a:rPr>
              <a:t>ИГРАТЬ</a:t>
            </a:r>
          </a:p>
          <a:p>
            <a:endParaRPr lang="ru-RU" dirty="0"/>
          </a:p>
        </p:txBody>
      </p:sp>
      <p:sp>
        <p:nvSpPr>
          <p:cNvPr id="4" name="Объект 3"/>
          <p:cNvSpPr>
            <a:spLocks noGrp="1"/>
          </p:cNvSpPr>
          <p:nvPr>
            <p:ph sz="half" idx="1"/>
          </p:nvPr>
        </p:nvSpPr>
        <p:spPr>
          <a:xfrm>
            <a:off x="5508104" y="5301208"/>
            <a:ext cx="2952328" cy="748680"/>
          </a:xfrm>
        </p:spPr>
        <p:txBody>
          <a:bodyPr>
            <a:normAutofit/>
          </a:bodyPr>
          <a:lstStyle/>
          <a:p>
            <a:pPr marL="0" indent="0" algn="ctr">
              <a:spcBef>
                <a:spcPct val="0"/>
              </a:spcBef>
              <a:buNone/>
            </a:pPr>
            <a:r>
              <a:rPr lang="ru-RU" sz="2000" b="1" dirty="0">
                <a:solidFill>
                  <a:srgbClr val="984807"/>
                </a:solidFill>
                <a:latin typeface="+mj-lt"/>
                <a:ea typeface="+mj-ea"/>
                <a:cs typeface="+mj-cs"/>
              </a:rPr>
              <a:t>Симонов </a:t>
            </a:r>
            <a:endParaRPr lang="ru-RU" sz="2000" b="1" dirty="0" smtClean="0">
              <a:solidFill>
                <a:srgbClr val="984807"/>
              </a:solidFill>
              <a:latin typeface="+mj-lt"/>
              <a:ea typeface="+mj-ea"/>
              <a:cs typeface="+mj-cs"/>
            </a:endParaRPr>
          </a:p>
          <a:p>
            <a:pPr marL="0" indent="0" algn="ctr">
              <a:spcBef>
                <a:spcPct val="0"/>
              </a:spcBef>
              <a:buNone/>
            </a:pPr>
            <a:r>
              <a:rPr lang="ru-RU" sz="2000" b="1" dirty="0" smtClean="0">
                <a:solidFill>
                  <a:srgbClr val="984807"/>
                </a:solidFill>
                <a:latin typeface="+mj-lt"/>
                <a:ea typeface="+mj-ea"/>
                <a:cs typeface="+mj-cs"/>
              </a:rPr>
              <a:t>Павел </a:t>
            </a:r>
            <a:r>
              <a:rPr lang="ru-RU" sz="2000" b="1" dirty="0">
                <a:solidFill>
                  <a:srgbClr val="984807"/>
                </a:solidFill>
                <a:latin typeface="+mj-lt"/>
                <a:ea typeface="+mj-ea"/>
                <a:cs typeface="+mj-cs"/>
              </a:rPr>
              <a:t>Васильевич </a:t>
            </a:r>
          </a:p>
          <a:p>
            <a:pPr marL="0" indent="0">
              <a:buNone/>
            </a:pPr>
            <a:endParaRPr lang="ru-RU" dirty="0" smtClean="0"/>
          </a:p>
          <a:p>
            <a:pPr marL="0" indent="0">
              <a:buNone/>
            </a:pPr>
            <a:endParaRPr lang="ru-RU" dirty="0"/>
          </a:p>
        </p:txBody>
      </p:sp>
      <p:pic>
        <p:nvPicPr>
          <p:cNvPr id="1026" name="Picture 2" descr="http://www.koob.pro/foto/author/34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701" y="1628800"/>
            <a:ext cx="2376264" cy="3645518"/>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3A12-C5A5-44E6-B2FD-488E6B2A443C}" type="slidenum">
              <a:rPr lang="ru-RU" smtClean="0"/>
              <a:t>2</a:t>
            </a:fld>
            <a:endParaRPr lang="ru-RU"/>
          </a:p>
        </p:txBody>
      </p:sp>
    </p:spTree>
    <p:extLst>
      <p:ext uri="{BB962C8B-B14F-4D97-AF65-F5344CB8AC3E}">
        <p14:creationId xmlns:p14="http://schemas.microsoft.com/office/powerpoint/2010/main" val="93010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012" y="476672"/>
            <a:ext cx="8229600" cy="868958"/>
          </a:xfrm>
        </p:spPr>
        <p:txBody>
          <a:bodyPr>
            <a:normAutofit/>
          </a:bodyPr>
          <a:lstStyle/>
          <a:p>
            <a:r>
              <a:rPr lang="ru-RU" sz="3200" b="1" dirty="0" smtClean="0">
                <a:solidFill>
                  <a:srgbClr val="C00000"/>
                </a:solidFill>
              </a:rPr>
              <a:t>Мастерство </a:t>
            </a:r>
            <a:r>
              <a:rPr lang="ru-RU" sz="3200" b="1" dirty="0">
                <a:solidFill>
                  <a:srgbClr val="C00000"/>
                </a:solidFill>
              </a:rPr>
              <a:t>воспитателя проявляется</a:t>
            </a:r>
            <a:endParaRPr lang="ru-RU" dirty="0"/>
          </a:p>
        </p:txBody>
      </p:sp>
      <p:sp>
        <p:nvSpPr>
          <p:cNvPr id="3" name="Прямоугольник 2"/>
          <p:cNvSpPr/>
          <p:nvPr/>
        </p:nvSpPr>
        <p:spPr>
          <a:xfrm>
            <a:off x="802376" y="1340768"/>
            <a:ext cx="7848872" cy="4431983"/>
          </a:xfrm>
          <a:prstGeom prst="rect">
            <a:avLst/>
          </a:prstGeom>
        </p:spPr>
        <p:txBody>
          <a:bodyPr wrap="square">
            <a:spAutoFit/>
          </a:bodyPr>
          <a:lstStyle/>
          <a:p>
            <a:pPr algn="ctr" hangingPunct="0"/>
            <a:r>
              <a:rPr lang="ru-RU" sz="2400" b="1" i="1" dirty="0">
                <a:solidFill>
                  <a:srgbClr val="892717"/>
                </a:solidFill>
              </a:rPr>
              <a:t>в-четвертых, </a:t>
            </a:r>
            <a:r>
              <a:rPr lang="ru-RU" sz="2400" b="1" i="1" dirty="0" smtClean="0">
                <a:solidFill>
                  <a:srgbClr val="892717"/>
                </a:solidFill>
              </a:rPr>
              <a:t>в понимании значения наблюдения за тем, как играют дети .</a:t>
            </a:r>
          </a:p>
          <a:p>
            <a:pPr algn="ctr" hangingPunct="0"/>
            <a:r>
              <a:rPr lang="ru-RU" dirty="0">
                <a:solidFill>
                  <a:srgbClr val="C00000"/>
                </a:solidFill>
              </a:rPr>
              <a:t>К</a:t>
            </a:r>
            <a:r>
              <a:rPr lang="ru-RU" dirty="0" smtClean="0">
                <a:solidFill>
                  <a:srgbClr val="C00000"/>
                </a:solidFill>
              </a:rPr>
              <a:t>аждая </a:t>
            </a:r>
            <a:r>
              <a:rPr lang="ru-RU" dirty="0">
                <a:solidFill>
                  <a:srgbClr val="C00000"/>
                </a:solidFill>
              </a:rPr>
              <a:t>из </a:t>
            </a:r>
            <a:r>
              <a:rPr lang="ru-RU" dirty="0" smtClean="0">
                <a:solidFill>
                  <a:srgbClr val="C00000"/>
                </a:solidFill>
              </a:rPr>
              <a:t>видов игр </a:t>
            </a:r>
            <a:r>
              <a:rPr lang="ru-RU" dirty="0">
                <a:solidFill>
                  <a:srgbClr val="C00000"/>
                </a:solidFill>
              </a:rPr>
              <a:t>— это лаборатория познания своего воспитанника </a:t>
            </a:r>
            <a:r>
              <a:rPr lang="ru-RU" dirty="0">
                <a:solidFill>
                  <a:srgbClr val="892717"/>
                </a:solidFill>
              </a:rPr>
              <a:t>и </a:t>
            </a:r>
            <a:r>
              <a:rPr lang="ru-RU" dirty="0" smtClean="0">
                <a:solidFill>
                  <a:srgbClr val="892717"/>
                </a:solidFill>
              </a:rPr>
              <a:t>возможность </a:t>
            </a:r>
            <a:r>
              <a:rPr lang="ru-RU" dirty="0">
                <a:solidFill>
                  <a:srgbClr val="892717"/>
                </a:solidFill>
              </a:rPr>
              <a:t>при умелом руководстве содействовать коррекции его личности. </a:t>
            </a:r>
          </a:p>
          <a:p>
            <a:pPr algn="just"/>
            <a:r>
              <a:rPr lang="ru-RU" dirty="0">
                <a:solidFill>
                  <a:srgbClr val="892717"/>
                </a:solidFill>
              </a:rPr>
              <a:t> </a:t>
            </a:r>
            <a:r>
              <a:rPr lang="ru-RU" dirty="0" smtClean="0">
                <a:solidFill>
                  <a:srgbClr val="892717"/>
                </a:solidFill>
              </a:rPr>
              <a:t>Прежде </a:t>
            </a:r>
            <a:r>
              <a:rPr lang="ru-RU" dirty="0">
                <a:solidFill>
                  <a:srgbClr val="892717"/>
                </a:solidFill>
              </a:rPr>
              <a:t>всего, интерес для изучения личности ребенка представляют выбор и исполнение им роли как обозначения специфики поведения в каждом виде </a:t>
            </a:r>
            <a:r>
              <a:rPr lang="ru-RU" dirty="0" smtClean="0">
                <a:solidFill>
                  <a:srgbClr val="892717"/>
                </a:solidFill>
              </a:rPr>
              <a:t>игры. Потребность </a:t>
            </a:r>
            <a:r>
              <a:rPr lang="ru-RU" dirty="0">
                <a:solidFill>
                  <a:srgbClr val="892717"/>
                </a:solidFill>
              </a:rPr>
              <a:t>и возможность совершать поступки — выбирать вариант </a:t>
            </a:r>
            <a:r>
              <a:rPr lang="ru-RU" dirty="0" smtClean="0">
                <a:solidFill>
                  <a:srgbClr val="892717"/>
                </a:solidFill>
              </a:rPr>
              <a:t>поведения </a:t>
            </a:r>
            <a:r>
              <a:rPr lang="ru-RU" dirty="0">
                <a:solidFill>
                  <a:srgbClr val="892717"/>
                </a:solidFill>
              </a:rPr>
              <a:t>изображаемого персонажа — делает для игрока значимым </a:t>
            </a:r>
            <a:r>
              <a:rPr lang="ru-RU" dirty="0" smtClean="0">
                <a:solidFill>
                  <a:srgbClr val="892717"/>
                </a:solidFill>
              </a:rPr>
              <a:t>участие в каждом </a:t>
            </a:r>
            <a:r>
              <a:rPr lang="ru-RU" dirty="0">
                <a:solidFill>
                  <a:srgbClr val="892717"/>
                </a:solidFill>
              </a:rPr>
              <a:t>варианте образа </a:t>
            </a:r>
            <a:r>
              <a:rPr lang="ru-RU" sz="1600" dirty="0">
                <a:solidFill>
                  <a:srgbClr val="892717"/>
                </a:solidFill>
              </a:rPr>
              <a:t>(мамы, артиста — исполнителя сказки, архитектора, ведущего или участника игры с правилами и т.д.), </a:t>
            </a:r>
            <a:r>
              <a:rPr lang="ru-RU" sz="1600" dirty="0" smtClean="0">
                <a:solidFill>
                  <a:srgbClr val="892717"/>
                </a:solidFill>
              </a:rPr>
              <a:t> </a:t>
            </a:r>
            <a:r>
              <a:rPr lang="ru-RU" dirty="0" smtClean="0">
                <a:solidFill>
                  <a:srgbClr val="892717"/>
                </a:solidFill>
              </a:rPr>
              <a:t>а </a:t>
            </a:r>
            <a:r>
              <a:rPr lang="ru-RU" dirty="0">
                <a:solidFill>
                  <a:srgbClr val="892717"/>
                </a:solidFill>
              </a:rPr>
              <a:t>также и в многократном проигрывании одного и того же сюжета на протяжении всех лет дошкольного детства. Это стремление показывает, что ребенок открыл игру </a:t>
            </a:r>
            <a:r>
              <a:rPr lang="ru-RU" sz="1600" dirty="0">
                <a:solidFill>
                  <a:srgbClr val="892717"/>
                </a:solidFill>
              </a:rPr>
              <a:t>(сначала </a:t>
            </a:r>
            <a:r>
              <a:rPr lang="ru-RU" sz="1600" dirty="0" smtClean="0">
                <a:solidFill>
                  <a:srgbClr val="892717"/>
                </a:solidFill>
              </a:rPr>
              <a:t>интуитивно</a:t>
            </a:r>
            <a:r>
              <a:rPr lang="ru-RU" sz="1600" dirty="0">
                <a:solidFill>
                  <a:srgbClr val="892717"/>
                </a:solidFill>
              </a:rPr>
              <a:t>, а потом на основе самооценки ее результата) </a:t>
            </a:r>
            <a:r>
              <a:rPr lang="ru-RU" dirty="0">
                <a:solidFill>
                  <a:srgbClr val="892717"/>
                </a:solidFill>
              </a:rPr>
              <a:t>для самопознания и само-совершенствования. </a:t>
            </a:r>
          </a:p>
        </p:txBody>
      </p:sp>
      <p:pic>
        <p:nvPicPr>
          <p:cNvPr id="4"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77272"/>
            <a:ext cx="837565" cy="652145"/>
          </a:xfrm>
          <a:prstGeom prst="rect">
            <a:avLst/>
          </a:prstGeom>
          <a:noFill/>
          <a:ln>
            <a:noFill/>
          </a:ln>
          <a:extLst/>
        </p:spPr>
      </p:pic>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3A12-C5A5-44E6-B2FD-488E6B2A443C}" type="slidenum">
              <a:rPr lang="ru-RU" smtClean="0"/>
              <a:t>20</a:t>
            </a:fld>
            <a:endParaRPr lang="ru-RU"/>
          </a:p>
        </p:txBody>
      </p:sp>
    </p:spTree>
    <p:extLst>
      <p:ext uri="{BB962C8B-B14F-4D97-AF65-F5344CB8AC3E}">
        <p14:creationId xmlns:p14="http://schemas.microsoft.com/office/powerpoint/2010/main" val="9991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8528119"/>
            <a:ext cx="8568952" cy="646331"/>
          </a:xfrm>
          <a:prstGeom prst="rect">
            <a:avLst/>
          </a:prstGeom>
        </p:spPr>
        <p:txBody>
          <a:bodyPr wrap="square">
            <a:spAutoFit/>
          </a:bodyPr>
          <a:lstStyle/>
          <a:p>
            <a:pPr hangingPunct="0"/>
            <a:endParaRPr lang="ru-RU" dirty="0"/>
          </a:p>
          <a:p>
            <a:pPr hangingPunct="0"/>
            <a:r>
              <a:rPr lang="ru-RU" dirty="0" smtClean="0"/>
              <a:t>—</a:t>
            </a:r>
            <a:endParaRPr lang="ru-RU" dirty="0"/>
          </a:p>
        </p:txBody>
      </p:sp>
      <p:sp>
        <p:nvSpPr>
          <p:cNvPr id="6" name="Прямоугольник 5"/>
          <p:cNvSpPr/>
          <p:nvPr/>
        </p:nvSpPr>
        <p:spPr>
          <a:xfrm>
            <a:off x="683568" y="836711"/>
            <a:ext cx="7848872" cy="677108"/>
          </a:xfrm>
          <a:prstGeom prst="rect">
            <a:avLst/>
          </a:prstGeom>
        </p:spPr>
        <p:txBody>
          <a:bodyPr wrap="square">
            <a:spAutoFit/>
          </a:bodyPr>
          <a:lstStyle/>
          <a:p>
            <a:r>
              <a:rPr lang="ru-RU" sz="2000" dirty="0" smtClean="0"/>
              <a:t> </a:t>
            </a:r>
          </a:p>
          <a:p>
            <a:r>
              <a:rPr lang="ru-RU" dirty="0" smtClean="0"/>
              <a:t> </a:t>
            </a:r>
            <a:endParaRPr lang="ru-RU" dirty="0"/>
          </a:p>
        </p:txBody>
      </p:sp>
      <p:sp>
        <p:nvSpPr>
          <p:cNvPr id="3" name="Заголовок 2"/>
          <p:cNvSpPr>
            <a:spLocks noGrp="1"/>
          </p:cNvSpPr>
          <p:nvPr>
            <p:ph type="title"/>
          </p:nvPr>
        </p:nvSpPr>
        <p:spPr>
          <a:xfrm>
            <a:off x="539552" y="1403770"/>
            <a:ext cx="8195646" cy="4869448"/>
          </a:xfrm>
        </p:spPr>
        <p:txBody>
          <a:bodyPr>
            <a:noAutofit/>
          </a:bodyPr>
          <a:lstStyle/>
          <a:p>
            <a:r>
              <a:rPr lang="ru-RU" sz="3200" b="1" i="1" dirty="0" smtClean="0">
                <a:solidFill>
                  <a:srgbClr val="892717"/>
                </a:solidFill>
                <a:effectLst>
                  <a:outerShdw blurRad="38100" dist="38100" dir="2700000" algn="tl">
                    <a:srgbClr val="000000">
                      <a:alpha val="43137"/>
                    </a:srgbClr>
                  </a:outerShdw>
                </a:effectLst>
                <a:latin typeface="Times New Roman" pitchFamily="18" charset="0"/>
                <a:cs typeface="Times New Roman" pitchFamily="18" charset="0"/>
              </a:rPr>
              <a:t>в-пятых</a:t>
            </a:r>
            <a:r>
              <a:rPr lang="ru-RU" sz="3200" b="1" dirty="0">
                <a:solidFill>
                  <a:srgbClr val="892717"/>
                </a:solidFill>
                <a:effectLst>
                  <a:outerShdw blurRad="38100" dist="38100" dir="2700000" algn="tl">
                    <a:srgbClr val="000000">
                      <a:alpha val="43137"/>
                    </a:srgbClr>
                  </a:outerShdw>
                </a:effectLst>
                <a:latin typeface="Times New Roman" pitchFamily="18" charset="0"/>
                <a:cs typeface="Times New Roman" pitchFamily="18" charset="0"/>
              </a:rPr>
              <a:t>,</a:t>
            </a:r>
            <a:r>
              <a:rPr lang="ru-RU" sz="3200" dirty="0">
                <a:solidFill>
                  <a:srgbClr val="892717"/>
                </a:solidFill>
                <a:latin typeface="Times New Roman" pitchFamily="18" charset="0"/>
                <a:cs typeface="Times New Roman" pitchFamily="18" charset="0"/>
              </a:rPr>
              <a:t> </a:t>
            </a:r>
            <a:r>
              <a:rPr lang="ru-RU" sz="1800" dirty="0" smtClean="0">
                <a:solidFill>
                  <a:srgbClr val="892717"/>
                </a:solidFill>
                <a:latin typeface="Times New Roman" pitchFamily="18" charset="0"/>
                <a:cs typeface="Times New Roman" pitchFamily="18" charset="0"/>
              </a:rPr>
              <a:t>(пятый компонент деятельности) </a:t>
            </a:r>
            <a:r>
              <a:rPr lang="ru-RU" sz="3200" dirty="0" smtClean="0">
                <a:solidFill>
                  <a:srgbClr val="892717"/>
                </a:solidFill>
                <a:latin typeface="Times New Roman" pitchFamily="18" charset="0"/>
                <a:cs typeface="Times New Roman" pitchFamily="18" charset="0"/>
              </a:rPr>
              <a:t>творчество </a:t>
            </a:r>
            <a:r>
              <a:rPr lang="ru-RU" sz="3200" dirty="0">
                <a:solidFill>
                  <a:srgbClr val="892717"/>
                </a:solidFill>
                <a:latin typeface="Times New Roman" pitchFamily="18" charset="0"/>
                <a:cs typeface="Times New Roman" pitchFamily="18" charset="0"/>
              </a:rPr>
              <a:t>педагога должно быть направлено на организацию каждой игры так, чтобы воспитанник приходил к </a:t>
            </a:r>
            <a:r>
              <a:rPr lang="ru-RU"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результату — оценке и самооценке созданного образа </a:t>
            </a:r>
            <a:r>
              <a:rPr lang="ru-RU" sz="1400" dirty="0">
                <a:solidFill>
                  <a:srgbClr val="892717"/>
                </a:solidFill>
                <a:latin typeface="Times New Roman" pitchFamily="18" charset="0"/>
                <a:cs typeface="Times New Roman" pitchFamily="18" charset="0"/>
              </a:rPr>
              <a:t>(Н.М. Крылова). </a:t>
            </a:r>
            <a:r>
              <a:rPr lang="ru-RU" sz="1400" dirty="0" smtClean="0">
                <a:solidFill>
                  <a:srgbClr val="892717"/>
                </a:solidFill>
                <a:latin typeface="Times New Roman" pitchFamily="18" charset="0"/>
                <a:cs typeface="Times New Roman" pitchFamily="18" charset="0"/>
              </a:rPr>
              <a:t/>
            </a:r>
            <a:br>
              <a:rPr lang="ru-RU" sz="1400" dirty="0" smtClean="0">
                <a:solidFill>
                  <a:srgbClr val="892717"/>
                </a:solidFill>
                <a:latin typeface="Times New Roman" pitchFamily="18" charset="0"/>
                <a:cs typeface="Times New Roman" pitchFamily="18" charset="0"/>
              </a:rPr>
            </a:br>
            <a:r>
              <a:rPr lang="ru-RU" sz="2400" dirty="0" smtClean="0">
                <a:solidFill>
                  <a:srgbClr val="892717"/>
                </a:solidFill>
                <a:latin typeface="Times New Roman" pitchFamily="18" charset="0"/>
                <a:cs typeface="Times New Roman" pitchFamily="18" charset="0"/>
              </a:rPr>
              <a:t>Тогда</a:t>
            </a:r>
            <a:r>
              <a:rPr lang="ru-RU" sz="2400" dirty="0">
                <a:solidFill>
                  <a:srgbClr val="892717"/>
                </a:solidFill>
                <a:latin typeface="Times New Roman" pitchFamily="18" charset="0"/>
                <a:cs typeface="Times New Roman" pitchFamily="18" charset="0"/>
              </a:rPr>
              <a:t>, понемногу усложняясь, игра будет постепенно </a:t>
            </a:r>
            <a:r>
              <a:rPr lang="ru-RU" sz="2400" dirty="0" smtClean="0">
                <a:solidFill>
                  <a:srgbClr val="892717"/>
                </a:solidFill>
                <a:latin typeface="Times New Roman" pitchFamily="18" charset="0"/>
                <a:cs typeface="Times New Roman" pitchFamily="18" charset="0"/>
              </a:rPr>
              <a:t>приучать ребёнка </a:t>
            </a:r>
            <a:r>
              <a:rPr lang="ru-RU" sz="2400" dirty="0">
                <a:solidFill>
                  <a:srgbClr val="892717"/>
                </a:solidFill>
                <a:latin typeface="Times New Roman" pitchFamily="18" charset="0"/>
                <a:cs typeface="Times New Roman" pitchFamily="18" charset="0"/>
              </a:rPr>
              <a:t>ставить все более и более отдаленные  устойчивые цели своей деятельности и тем самым, незаметно для </a:t>
            </a:r>
            <a:r>
              <a:rPr lang="ru-RU" sz="2400" dirty="0" smtClean="0">
                <a:solidFill>
                  <a:srgbClr val="892717"/>
                </a:solidFill>
                <a:latin typeface="Times New Roman" pitchFamily="18" charset="0"/>
                <a:cs typeface="Times New Roman" pitchFamily="18" charset="0"/>
              </a:rPr>
              <a:t>него, перейдёт</a:t>
            </a:r>
            <a:r>
              <a:rPr lang="ru-RU" sz="3200" dirty="0" smtClean="0">
                <a:solidFill>
                  <a:srgbClr val="892717"/>
                </a:solidFill>
                <a:latin typeface="Times New Roman" pitchFamily="18" charset="0"/>
                <a:cs typeface="Times New Roman" pitchFamily="18" charset="0"/>
              </a:rPr>
              <a:t> </a:t>
            </a:r>
            <a:r>
              <a:rPr lang="ru-RU"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 форму саморазвития.</a:t>
            </a:r>
            <a:r>
              <a:rPr lang="ru-RU" sz="3200" dirty="0">
                <a:solidFill>
                  <a:srgbClr val="892717"/>
                </a:solidFill>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80" y="552009"/>
            <a:ext cx="7560840" cy="851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ижний колонтитул 1"/>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C43A12-C5A5-44E6-B2FD-488E6B2A443C}" type="slidenum">
              <a:rPr lang="ru-RU" smtClean="0"/>
              <a:t>21</a:t>
            </a:fld>
            <a:endParaRPr lang="ru-RU"/>
          </a:p>
        </p:txBody>
      </p:sp>
    </p:spTree>
    <p:extLst>
      <p:ext uri="{BB962C8B-B14F-4D97-AF65-F5344CB8AC3E}">
        <p14:creationId xmlns:p14="http://schemas.microsoft.com/office/powerpoint/2010/main" val="309891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683568" y="548680"/>
            <a:ext cx="7859216" cy="1314031"/>
          </a:xfrm>
        </p:spPr>
        <p:txBody>
          <a:bodyPr>
            <a:noAutofit/>
          </a:bodyPr>
          <a:lstStyle/>
          <a:p>
            <a:r>
              <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Важным инновационным средством для педагога в овладении профессионализмом обеспечения взаимодействия содержания и формы становится разработанная автором «Лесенка успеха»</a:t>
            </a:r>
          </a:p>
        </p:txBody>
      </p:sp>
      <p:pic>
        <p:nvPicPr>
          <p:cNvPr id="9218" name="Picture 2" descr="E:\ИРИНА\КРЫЛОВА\ФОТО ВЕБ\Лесенка-успех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132856"/>
            <a:ext cx="6683683" cy="3745800"/>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AC43A12-C5A5-44E6-B2FD-488E6B2A443C}" type="slidenum">
              <a:rPr lang="ru-RU" smtClean="0"/>
              <a:t>22</a:t>
            </a:fld>
            <a:endParaRPr lang="ru-RU"/>
          </a:p>
        </p:txBody>
      </p:sp>
    </p:spTree>
    <p:extLst>
      <p:ext uri="{BB962C8B-B14F-4D97-AF65-F5344CB8AC3E}">
        <p14:creationId xmlns:p14="http://schemas.microsoft.com/office/powerpoint/2010/main" val="750014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187624" y="764705"/>
            <a:ext cx="6586810" cy="864096"/>
          </a:xfrm>
          <a:ln/>
        </p:spPr>
        <p:style>
          <a:lnRef idx="1">
            <a:schemeClr val="accent2"/>
          </a:lnRef>
          <a:fillRef idx="2">
            <a:schemeClr val="accent2"/>
          </a:fillRef>
          <a:effectRef idx="1">
            <a:schemeClr val="accent2"/>
          </a:effectRef>
          <a:fontRef idx="minor">
            <a:schemeClr val="dk1"/>
          </a:fontRef>
        </p:style>
        <p:txBody>
          <a:bodyPr anchor="t">
            <a:noAutofit/>
          </a:bodyPr>
          <a:lstStyle/>
          <a:p>
            <a:pPr algn="l">
              <a:spcBef>
                <a:spcPts val="1200"/>
              </a:spcBef>
              <a:spcAft>
                <a:spcPts val="1200"/>
              </a:spcAft>
            </a:pPr>
            <a:r>
              <a:rPr lang="ru-RU" sz="3200" b="1" kern="100" dirty="0" smtClean="0">
                <a:solidFill>
                  <a:srgbClr val="619972"/>
                </a:solidFill>
                <a:latin typeface="Times New Roman"/>
                <a:ea typeface="Lucida Sans Unicode"/>
                <a:cs typeface="Times New Roman"/>
              </a:rPr>
              <a:t>БЛАГОДАРЮ  ЗА   ВНИМАНИЕ</a:t>
            </a:r>
            <a:r>
              <a:rPr lang="ru-RU" sz="3200" b="1" kern="100" dirty="0" smtClean="0">
                <a:solidFill>
                  <a:srgbClr val="619972"/>
                </a:solidFill>
                <a:latin typeface="Times New Roman"/>
                <a:ea typeface="Lucida Sans Unicode"/>
                <a:cs typeface="Times New Roman"/>
              </a:rPr>
              <a:t/>
            </a:r>
            <a:br>
              <a:rPr lang="ru-RU" sz="3200" b="1" kern="100" dirty="0" smtClean="0">
                <a:solidFill>
                  <a:srgbClr val="619972"/>
                </a:solidFill>
                <a:latin typeface="Times New Roman"/>
                <a:ea typeface="Lucida Sans Unicode"/>
                <a:cs typeface="Times New Roman"/>
              </a:rPr>
            </a:br>
            <a:r>
              <a:rPr lang="ru-RU" sz="3200" b="1" kern="100" dirty="0" smtClean="0">
                <a:solidFill>
                  <a:srgbClr val="619972"/>
                </a:solidFill>
                <a:latin typeface="Times New Roman"/>
                <a:ea typeface="Lucida Sans Unicode"/>
                <a:cs typeface="Times New Roman"/>
              </a:rPr>
              <a:t/>
            </a:r>
            <a:br>
              <a:rPr lang="ru-RU" sz="3200" b="1" kern="100" dirty="0" smtClean="0">
                <a:solidFill>
                  <a:srgbClr val="619972"/>
                </a:solidFill>
                <a:latin typeface="Times New Roman"/>
                <a:ea typeface="Lucida Sans Unicode"/>
                <a:cs typeface="Times New Roman"/>
              </a:rPr>
            </a:br>
            <a:r>
              <a:rPr lang="ru-RU" sz="3200" b="1" kern="100" dirty="0" smtClean="0">
                <a:solidFill>
                  <a:srgbClr val="619972"/>
                </a:solidFill>
                <a:latin typeface="Times New Roman"/>
                <a:ea typeface="Lucida Sans Unicode"/>
                <a:cs typeface="Times New Roman"/>
              </a:rPr>
              <a:t/>
            </a:r>
            <a:br>
              <a:rPr lang="ru-RU" sz="3200" b="1" kern="100" dirty="0" smtClean="0">
                <a:solidFill>
                  <a:srgbClr val="619972"/>
                </a:solidFill>
                <a:latin typeface="Times New Roman"/>
                <a:ea typeface="Lucida Sans Unicode"/>
                <a:cs typeface="Times New Roman"/>
              </a:rPr>
            </a:br>
            <a:r>
              <a:rPr lang="en-US" b="1" kern="100" dirty="0" smtClean="0">
                <a:solidFill>
                  <a:srgbClr val="619972"/>
                </a:solidFill>
                <a:latin typeface="Times New Roman"/>
                <a:ea typeface="Lucida Sans Unicode"/>
                <a:cs typeface="Times New Roman"/>
              </a:rPr>
              <a:t/>
            </a:r>
            <a:br>
              <a:rPr lang="en-US" b="1" kern="100" dirty="0" smtClean="0">
                <a:solidFill>
                  <a:srgbClr val="619972"/>
                </a:solidFill>
                <a:latin typeface="Times New Roman"/>
                <a:ea typeface="Lucida Sans Unicode"/>
                <a:cs typeface="Times New Roman"/>
              </a:rPr>
            </a:br>
            <a:r>
              <a:rPr lang="ru-RU" sz="6000" b="1" kern="100" dirty="0" smtClean="0">
                <a:solidFill>
                  <a:srgbClr val="619972"/>
                </a:solidFill>
                <a:latin typeface="Times New Roman"/>
                <a:ea typeface="Lucida Sans Unicode"/>
                <a:cs typeface="Times New Roman"/>
              </a:rPr>
              <a:t/>
            </a:r>
            <a:br>
              <a:rPr lang="ru-RU" sz="6000" b="1" kern="100" dirty="0" smtClean="0">
                <a:solidFill>
                  <a:srgbClr val="619972"/>
                </a:solidFill>
                <a:latin typeface="Times New Roman"/>
                <a:ea typeface="Lucida Sans Unicode"/>
                <a:cs typeface="Times New Roman"/>
              </a:rPr>
            </a:br>
            <a:r>
              <a:rPr lang="ru-RU" sz="6000" b="1" kern="100" dirty="0">
                <a:solidFill>
                  <a:srgbClr val="619972"/>
                </a:solidFill>
                <a:latin typeface="Times New Roman"/>
                <a:ea typeface="Lucida Sans Unicode"/>
                <a:cs typeface="Times New Roman"/>
              </a:rPr>
              <a:t/>
            </a:r>
            <a:br>
              <a:rPr lang="ru-RU" sz="6000" b="1" kern="100" dirty="0">
                <a:solidFill>
                  <a:srgbClr val="619972"/>
                </a:solidFill>
                <a:latin typeface="Times New Roman"/>
                <a:ea typeface="Lucida Sans Unicode"/>
                <a:cs typeface="Times New Roman"/>
              </a:rPr>
            </a:br>
            <a:r>
              <a:rPr lang="ru-RU" sz="6000" b="1" kern="100" dirty="0" smtClean="0">
                <a:solidFill>
                  <a:srgbClr val="619972"/>
                </a:solidFill>
                <a:effectLst>
                  <a:outerShdw blurRad="38100" dist="38100" dir="2700000" algn="tl">
                    <a:srgbClr val="000000">
                      <a:alpha val="43137"/>
                    </a:srgbClr>
                  </a:outerShdw>
                </a:effectLst>
                <a:latin typeface="Times New Roman"/>
                <a:ea typeface="Lucida Sans Unicode"/>
                <a:cs typeface="Times New Roman"/>
              </a:rPr>
              <a:t/>
            </a:r>
            <a:br>
              <a:rPr lang="ru-RU" sz="6000" b="1" kern="100" dirty="0" smtClean="0">
                <a:solidFill>
                  <a:srgbClr val="619972"/>
                </a:solidFill>
                <a:effectLst>
                  <a:outerShdw blurRad="38100" dist="38100" dir="2700000" algn="tl">
                    <a:srgbClr val="000000">
                      <a:alpha val="43137"/>
                    </a:srgbClr>
                  </a:outerShdw>
                </a:effectLst>
                <a:latin typeface="Times New Roman"/>
                <a:ea typeface="Lucida Sans Unicode"/>
                <a:cs typeface="Times New Roman"/>
              </a:rPr>
            </a:br>
            <a:r>
              <a:rPr lang="ru-RU" sz="6000" b="1" kern="100" dirty="0" smtClean="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t/>
            </a:r>
            <a:br>
              <a:rPr lang="ru-RU" sz="6000" b="1" kern="100" dirty="0" smtClean="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br>
            <a:r>
              <a:rPr lang="ru-RU" sz="6000" b="1" kern="100" dirty="0" smtClean="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t/>
            </a:r>
            <a:br>
              <a:rPr lang="ru-RU" sz="6000" b="1" kern="100" dirty="0" smtClean="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br>
            <a:r>
              <a:rPr lang="ru-RU" sz="6000" b="1" kern="100" dirty="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t/>
            </a:r>
            <a:br>
              <a:rPr lang="ru-RU" sz="6000" b="1" kern="100" dirty="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br>
            <a:r>
              <a:rPr lang="ru-RU" sz="6000" b="1" kern="100" dirty="0" smtClean="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t/>
            </a:r>
            <a:br>
              <a:rPr lang="ru-RU" sz="6000" b="1" kern="100" dirty="0" smtClean="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br>
            <a:r>
              <a:rPr lang="ru-RU" sz="6000" b="1" kern="100" dirty="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t/>
            </a:r>
            <a:br>
              <a:rPr lang="ru-RU" sz="6000" b="1" kern="100" dirty="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br>
            <a:r>
              <a:rPr lang="ru-RU" sz="6000" b="1" kern="100" dirty="0" smtClean="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t/>
            </a:r>
            <a:br>
              <a:rPr lang="ru-RU" sz="6000" b="1" kern="100" dirty="0" smtClean="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br>
            <a:r>
              <a:rPr lang="ru-RU" sz="6000" b="1" kern="100" dirty="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t/>
            </a:r>
            <a:br>
              <a:rPr lang="ru-RU" sz="6000" b="1" kern="100" dirty="0">
                <a:solidFill>
                  <a:schemeClr val="accent6">
                    <a:lumMod val="75000"/>
                  </a:schemeClr>
                </a:solidFill>
                <a:effectLst>
                  <a:outerShdw blurRad="38100" dist="38100" dir="2700000" algn="tl">
                    <a:srgbClr val="000000">
                      <a:alpha val="43137"/>
                    </a:srgbClr>
                  </a:outerShdw>
                </a:effectLst>
                <a:latin typeface="Times New Roman"/>
                <a:ea typeface="Lucida Sans Unicode"/>
                <a:cs typeface="Times New Roman"/>
              </a:rPr>
            </a:br>
            <a:r>
              <a:rPr lang="ru-RU" sz="6000" b="1" kern="100" dirty="0" smtClean="0">
                <a:solidFill>
                  <a:srgbClr val="619972"/>
                </a:solidFill>
                <a:effectLst>
                  <a:outerShdw blurRad="38100" dist="38100" dir="2700000" algn="tl">
                    <a:srgbClr val="000000">
                      <a:alpha val="43137"/>
                    </a:srgbClr>
                  </a:outerShdw>
                </a:effectLst>
                <a:latin typeface="Times New Roman"/>
                <a:ea typeface="Lucida Sans Unicode"/>
                <a:cs typeface="Times New Roman"/>
              </a:rPr>
              <a:t>Б </a:t>
            </a:r>
            <a:r>
              <a:rPr lang="ru-RU" sz="6000" b="1" kern="100" dirty="0">
                <a:solidFill>
                  <a:srgbClr val="619972"/>
                </a:solidFill>
                <a:effectLst>
                  <a:outerShdw blurRad="38100" dist="38100" dir="2700000" algn="tl">
                    <a:srgbClr val="000000">
                      <a:alpha val="43137"/>
                    </a:srgbClr>
                  </a:outerShdw>
                </a:effectLst>
                <a:latin typeface="Times New Roman"/>
                <a:ea typeface="Lucida Sans Unicode"/>
                <a:cs typeface="Times New Roman"/>
              </a:rPr>
              <a:t>Л А Г О Д А Р Ю </a:t>
            </a:r>
            <a:br>
              <a:rPr lang="ru-RU" sz="6000" b="1" kern="100" dirty="0">
                <a:solidFill>
                  <a:srgbClr val="619972"/>
                </a:solidFill>
                <a:effectLst>
                  <a:outerShdw blurRad="38100" dist="38100" dir="2700000" algn="tl">
                    <a:srgbClr val="000000">
                      <a:alpha val="43137"/>
                    </a:srgbClr>
                  </a:outerShdw>
                </a:effectLst>
                <a:latin typeface="Times New Roman"/>
                <a:ea typeface="Lucida Sans Unicode"/>
                <a:cs typeface="Times New Roman"/>
              </a:rPr>
            </a:br>
            <a:r>
              <a:rPr lang="ru-RU" sz="6000" b="1" kern="100" dirty="0">
                <a:solidFill>
                  <a:srgbClr val="619972"/>
                </a:solidFill>
                <a:effectLst>
                  <a:outerShdw blurRad="38100" dist="38100" dir="2700000" algn="tl">
                    <a:srgbClr val="000000">
                      <a:alpha val="43137"/>
                    </a:srgbClr>
                  </a:outerShdw>
                </a:effectLst>
                <a:latin typeface="Times New Roman"/>
                <a:ea typeface="Lucida Sans Unicode"/>
                <a:cs typeface="Times New Roman"/>
              </a:rPr>
              <a:t>ЗА  ВНИМАНИЕ</a:t>
            </a:r>
            <a:r>
              <a:rPr lang="ru-RU" sz="6000" b="1" kern="100" dirty="0" smtClean="0">
                <a:solidFill>
                  <a:schemeClr val="accent2">
                    <a:lumMod val="75000"/>
                  </a:schemeClr>
                </a:solidFill>
                <a:latin typeface="Times New Roman"/>
                <a:ea typeface="Lucida Sans Unicode"/>
                <a:cs typeface="Times New Roman"/>
              </a:rPr>
              <a:t/>
            </a:r>
            <a:br>
              <a:rPr lang="ru-RU" sz="6000" b="1" kern="100" dirty="0" smtClean="0">
                <a:solidFill>
                  <a:schemeClr val="accent2">
                    <a:lumMod val="75000"/>
                  </a:schemeClr>
                </a:solidFill>
                <a:latin typeface="Times New Roman"/>
                <a:ea typeface="Lucida Sans Unicode"/>
                <a:cs typeface="Times New Roman"/>
              </a:rPr>
            </a:br>
            <a:endParaRPr lang="ru-RU" sz="4800" b="1" dirty="0">
              <a:solidFill>
                <a:srgbClr val="C0000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621693"/>
            <a:ext cx="2239159" cy="174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User\Desktop\Фотографии мои\ПОРТРЕТЫ НМ ВТ 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276873"/>
            <a:ext cx="3169636" cy="381642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6" y="3789040"/>
            <a:ext cx="4464496" cy="584775"/>
          </a:xfrm>
          <a:prstGeom prst="rect">
            <a:avLst/>
          </a:prstGeom>
        </p:spPr>
        <p:txBody>
          <a:bodyPr wrap="square">
            <a:spAutoFit/>
          </a:bodyPr>
          <a:lstStyle/>
          <a:p>
            <a:r>
              <a:rPr lang="en-US" sz="3200" b="1" kern="100" dirty="0" smtClean="0">
                <a:solidFill>
                  <a:srgbClr val="C00000"/>
                </a:solidFill>
                <a:effectLst>
                  <a:outerShdw blurRad="38100" dist="38100" dir="2700000" algn="tl">
                    <a:srgbClr val="000000">
                      <a:alpha val="43137"/>
                    </a:srgbClr>
                  </a:outerShdw>
                </a:effectLst>
                <a:latin typeface="Times New Roman"/>
                <a:ea typeface="Lucida Sans Unicode"/>
                <a:cs typeface="Times New Roman"/>
              </a:rPr>
              <a:t>dom-radosty@mail.ru</a:t>
            </a:r>
            <a:endParaRPr lang="ru-RU" sz="3200" dirty="0">
              <a:solidFill>
                <a:srgbClr val="C00000"/>
              </a:solidFill>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43A12-C5A5-44E6-B2FD-488E6B2A443C}" type="slidenum">
              <a:rPr lang="ru-RU" smtClean="0"/>
              <a:t>23</a:t>
            </a:fld>
            <a:endParaRPr lang="ru-RU"/>
          </a:p>
        </p:txBody>
      </p:sp>
    </p:spTree>
    <p:extLst>
      <p:ext uri="{BB962C8B-B14F-4D97-AF65-F5344CB8AC3E}">
        <p14:creationId xmlns:p14="http://schemas.microsoft.com/office/powerpoint/2010/main" val="658216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pPr algn="ctr">
              <a:defRPr/>
            </a:pPr>
            <a:r>
              <a:rPr lang="ru-RU" sz="2800" dirty="0" smtClean="0">
                <a:solidFill>
                  <a:srgbClr val="C00000"/>
                </a:solidFill>
                <a:latin typeface="Times New Roman" panose="02020603050405020304" pitchFamily="18" charset="0"/>
                <a:cs typeface="Times New Roman" panose="02020603050405020304" pitchFamily="18" charset="0"/>
              </a:rPr>
              <a:t>Учение </a:t>
            </a:r>
            <a:br>
              <a:rPr lang="ru-RU" sz="2800" dirty="0" smtClean="0">
                <a:solidFill>
                  <a:srgbClr val="C00000"/>
                </a:solidFill>
                <a:latin typeface="Times New Roman" panose="02020603050405020304" pitchFamily="18" charset="0"/>
                <a:cs typeface="Times New Roman" panose="02020603050405020304" pitchFamily="18" charset="0"/>
              </a:rPr>
            </a:br>
            <a:r>
              <a:rPr lang="ru-RU" sz="2800" dirty="0" smtClean="0">
                <a:solidFill>
                  <a:srgbClr val="C00000"/>
                </a:solidFill>
                <a:latin typeface="Times New Roman" panose="02020603050405020304" pitchFamily="18" charset="0"/>
                <a:cs typeface="Times New Roman" panose="02020603050405020304" pitchFamily="18" charset="0"/>
              </a:rPr>
              <a:t>Вольфа Соломоновича Мерлина </a:t>
            </a:r>
            <a:br>
              <a:rPr lang="ru-RU" sz="2800" dirty="0" smtClean="0">
                <a:solidFill>
                  <a:srgbClr val="C00000"/>
                </a:solidFill>
                <a:latin typeface="Times New Roman" panose="02020603050405020304" pitchFamily="18" charset="0"/>
                <a:cs typeface="Times New Roman" panose="02020603050405020304" pitchFamily="18" charset="0"/>
              </a:rPr>
            </a:br>
            <a:r>
              <a:rPr lang="ru-RU" sz="2800" dirty="0" smtClean="0">
                <a:solidFill>
                  <a:srgbClr val="C00000"/>
                </a:solidFill>
                <a:latin typeface="Times New Roman" panose="02020603050405020304" pitchFamily="18" charset="0"/>
                <a:cs typeface="Times New Roman" panose="02020603050405020304" pitchFamily="18" charset="0"/>
              </a:rPr>
              <a:t>о развитии человека как индивидуальности</a:t>
            </a:r>
            <a:endParaRPr lang="ru-RU" sz="2800" dirty="0">
              <a:latin typeface="Times New Roman" panose="02020603050405020304" pitchFamily="18" charset="0"/>
              <a:cs typeface="Times New Roman" panose="02020603050405020304" pitchFamily="18" charset="0"/>
            </a:endParaRPr>
          </a:p>
        </p:txBody>
      </p:sp>
      <p:sp>
        <p:nvSpPr>
          <p:cNvPr id="7" name="Объект 6"/>
          <p:cNvSpPr>
            <a:spLocks noGrp="1"/>
          </p:cNvSpPr>
          <p:nvPr>
            <p:ph sz="half" idx="1"/>
          </p:nvPr>
        </p:nvSpPr>
        <p:spPr>
          <a:xfrm>
            <a:off x="457200" y="1646238"/>
            <a:ext cx="4038600" cy="4525962"/>
          </a:xfrm>
          <a:solidFill>
            <a:schemeClr val="accent3">
              <a:lumMod val="20000"/>
              <a:lumOff val="80000"/>
            </a:schemeClr>
          </a:solidFill>
        </p:spPr>
        <p:txBody>
          <a:bodyPr>
            <a:normAutofit/>
          </a:bodyPr>
          <a:lstStyle/>
          <a:p>
            <a:pPr algn="ctr">
              <a:buFont typeface="Wingdings 2" panose="05020102010507070707" pitchFamily="18" charset="2"/>
              <a:buNone/>
              <a:defRPr/>
            </a:pPr>
            <a:r>
              <a:rPr lang="ru-RU" dirty="0">
                <a:effectLst>
                  <a:outerShdw blurRad="38100" dist="38100" dir="2700000" algn="tl">
                    <a:srgbClr val="000000">
                      <a:alpha val="43137"/>
                    </a:srgbClr>
                  </a:outerShdw>
                </a:effectLst>
              </a:rPr>
              <a:t>Любая потребность человека реализуется им только тогда, когда он выполняет деятельность. </a:t>
            </a:r>
          </a:p>
          <a:p>
            <a:pPr marL="0" indent="0" algn="ctr">
              <a:buFont typeface="Wingdings 2" panose="05020102010507070707" pitchFamily="18" charset="2"/>
              <a:buNone/>
              <a:defRPr/>
            </a:pPr>
            <a:r>
              <a:rPr lang="ru-RU" dirty="0">
                <a:solidFill>
                  <a:srgbClr val="C00000"/>
                </a:solidFill>
                <a:effectLst>
                  <a:outerShdw blurRad="38100" dist="38100" dir="2700000" algn="tl">
                    <a:srgbClr val="000000">
                      <a:alpha val="43137"/>
                    </a:srgbClr>
                  </a:outerShdw>
                </a:effectLst>
              </a:rPr>
              <a:t>Деятельностью называется </a:t>
            </a:r>
          </a:p>
          <a:p>
            <a:pPr marL="0" indent="0" algn="ctr">
              <a:buFont typeface="Wingdings 2" panose="05020102010507070707" pitchFamily="18" charset="2"/>
              <a:buNone/>
              <a:defRPr/>
            </a:pPr>
            <a:r>
              <a:rPr lang="ru-RU" dirty="0">
                <a:solidFill>
                  <a:srgbClr val="C00000"/>
                </a:solidFill>
                <a:effectLst>
                  <a:outerShdw blurRad="38100" dist="38100" dir="2700000" algn="tl">
                    <a:srgbClr val="000000">
                      <a:alpha val="43137"/>
                    </a:srgbClr>
                  </a:outerShdw>
                </a:effectLst>
              </a:rPr>
              <a:t>САМОДЕЯТЕЛЬНОСТЬ</a:t>
            </a:r>
          </a:p>
          <a:p>
            <a:pPr>
              <a:defRPr/>
            </a:pPr>
            <a:endParaRPr lang="ru-RU" dirty="0"/>
          </a:p>
        </p:txBody>
      </p:sp>
      <p:sp>
        <p:nvSpPr>
          <p:cNvPr id="19460"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C5DD16-4594-4A9D-935A-FE29206E9C6B}" type="slidenum">
              <a:rPr lang="ru-RU" altLang="ru-RU" smtClean="0">
                <a:solidFill>
                  <a:srgbClr val="83581B"/>
                </a:solidFill>
                <a:latin typeface="Cambria" panose="02040503050406030204" pitchFamily="18" charset="0"/>
              </a:rPr>
              <a:pPr/>
              <a:t>3</a:t>
            </a:fld>
            <a:endParaRPr lang="ru-RU" altLang="ru-RU" smtClean="0">
              <a:solidFill>
                <a:srgbClr val="83581B"/>
              </a:solidFill>
              <a:latin typeface="Cambria" panose="02040503050406030204" pitchFamily="18" charset="0"/>
            </a:endParaRPr>
          </a:p>
        </p:txBody>
      </p:sp>
      <p:pic>
        <p:nvPicPr>
          <p:cNvPr id="19461" name="Picture 4" descr="https://www.peoples.ru/science/psihology/wolf_merlin/0IhaK1l8Sm7Az.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463" y="1844675"/>
            <a:ext cx="3816350" cy="4576763"/>
          </a:xfrm>
          <a:noFill/>
        </p:spPr>
      </p:pic>
      <p:sp>
        <p:nvSpPr>
          <p:cNvPr id="2" name="Нижний колонтитул 1"/>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90121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657233" y="764704"/>
            <a:ext cx="8229600" cy="1143000"/>
          </a:xfrm>
        </p:spPr>
        <p:txBody>
          <a:bodyPr>
            <a:normAutofit fontScale="90000"/>
          </a:bodyPr>
          <a:lstStyle/>
          <a:p>
            <a:r>
              <a:rPr lang="ru-RU" dirty="0" smtClean="0">
                <a:solidFill>
                  <a:srgbClr val="C00000"/>
                </a:solidFill>
              </a:rPr>
              <a:t>Зачем человеку ежеминутно нужна ИГРА?</a:t>
            </a:r>
            <a:endParaRPr lang="ru-RU" dirty="0">
              <a:solidFill>
                <a:srgbClr val="C00000"/>
              </a:solidFill>
            </a:endParaRPr>
          </a:p>
        </p:txBody>
      </p:sp>
      <p:sp>
        <p:nvSpPr>
          <p:cNvPr id="13" name="Объект 12"/>
          <p:cNvSpPr>
            <a:spLocks noGrp="1"/>
          </p:cNvSpPr>
          <p:nvPr>
            <p:ph idx="1"/>
          </p:nvPr>
        </p:nvSpPr>
        <p:spPr>
          <a:xfrm>
            <a:off x="755576" y="2132856"/>
            <a:ext cx="7819952" cy="3254993"/>
          </a:xfrm>
        </p:spPr>
        <p:txBody>
          <a:bodyPr/>
          <a:lstStyle/>
          <a:p>
            <a:r>
              <a:rPr lang="ru-RU" dirty="0" smtClean="0">
                <a:solidFill>
                  <a:srgbClr val="892717"/>
                </a:solidFill>
              </a:rPr>
              <a:t>Игра – единственный вид деятельности в опыте человечества, который направлен  на познание самого себя.</a:t>
            </a:r>
          </a:p>
          <a:p>
            <a:r>
              <a:rPr lang="ru-RU" dirty="0" smtClean="0">
                <a:solidFill>
                  <a:srgbClr val="892717"/>
                </a:solidFill>
              </a:rPr>
              <a:t>7 видов игр, необходимо содействовать проигрыванию ребёнком ежедневно в каждый вид игр.</a:t>
            </a:r>
            <a:endParaRPr lang="ru-RU" dirty="0">
              <a:solidFill>
                <a:srgbClr val="892717"/>
              </a:solidFill>
            </a:endParaRPr>
          </a:p>
        </p:txBody>
      </p:sp>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AC43A12-C5A5-44E6-B2FD-488E6B2A443C}" type="slidenum">
              <a:rPr lang="ru-RU" smtClean="0"/>
              <a:t>4</a:t>
            </a:fld>
            <a:endParaRPr lang="ru-RU"/>
          </a:p>
        </p:txBody>
      </p:sp>
    </p:spTree>
    <p:extLst>
      <p:ext uri="{BB962C8B-B14F-4D97-AF65-F5344CB8AC3E}">
        <p14:creationId xmlns:p14="http://schemas.microsoft.com/office/powerpoint/2010/main" val="149381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ВИДЫ ИГР</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1"/>
            <a:ext cx="8229600" cy="4061048"/>
          </a:xfrm>
        </p:spPr>
        <p:txBody>
          <a:bodyPr>
            <a:normAutofit fontScale="92500" lnSpcReduction="10000"/>
          </a:bodyPr>
          <a:lstStyle/>
          <a:p>
            <a:r>
              <a:rPr lang="ru-RU" dirty="0" smtClean="0">
                <a:solidFill>
                  <a:srgbClr val="C00000"/>
                </a:solidFill>
                <a:effectLst>
                  <a:outerShdw blurRad="38100" dist="38100" dir="2700000" algn="tl">
                    <a:srgbClr val="000000">
                      <a:alpha val="43137"/>
                    </a:srgbClr>
                  </a:outerShdw>
                </a:effectLst>
              </a:rPr>
              <a:t>1. </a:t>
            </a:r>
            <a:r>
              <a:rPr lang="ru-RU"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СТРОИТЕЛЬНО-КОНСТРУКТИВНАЯ ИГРА</a:t>
            </a:r>
          </a:p>
          <a:p>
            <a:r>
              <a:rPr lang="ru-RU"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СЮЖЕТНО-РОЛЕВАЯ ИГРА</a:t>
            </a:r>
          </a:p>
          <a:p>
            <a:r>
              <a:rPr lang="ru-RU"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ТЕАТРАЛЬНАЯ ИГРА</a:t>
            </a:r>
          </a:p>
          <a:p>
            <a:r>
              <a:rPr lang="ru-RU"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ДИДАКТИЧЕСКАЯ ИГРА</a:t>
            </a:r>
          </a:p>
          <a:p>
            <a:r>
              <a:rPr lang="ru-RU"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МУЗЫКАЛЬНАЯ ИГРА</a:t>
            </a:r>
          </a:p>
          <a:p>
            <a:r>
              <a:rPr lang="ru-RU"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ПОДВИЖНАЯ ИГРА</a:t>
            </a:r>
          </a:p>
          <a:p>
            <a:r>
              <a:rPr lang="ru-RU"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ИГРА-ЗАБАВА</a:t>
            </a:r>
            <a:endParaRPr lang="ru-RU"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43A12-C5A5-44E6-B2FD-488E6B2A443C}" type="slidenum">
              <a:rPr lang="ru-RU" smtClean="0"/>
              <a:t>5</a:t>
            </a:fld>
            <a:endParaRPr lang="ru-RU"/>
          </a:p>
        </p:txBody>
      </p:sp>
    </p:spTree>
    <p:extLst>
      <p:ext uri="{BB962C8B-B14F-4D97-AF65-F5344CB8AC3E}">
        <p14:creationId xmlns:p14="http://schemas.microsoft.com/office/powerpoint/2010/main" val="54029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1218" y="1988840"/>
            <a:ext cx="7200800" cy="3416320"/>
          </a:xfrm>
          <a:prstGeom prst="rect">
            <a:avLst/>
          </a:prstGeom>
        </p:spPr>
        <p:txBody>
          <a:bodyPr wrap="square">
            <a:spAutoFit/>
          </a:bodyPr>
          <a:lstStyle/>
          <a:p>
            <a:pPr algn="just" hangingPunct="0"/>
            <a:r>
              <a:rPr lang="ru-RU" sz="2400" b="1" dirty="0">
                <a:solidFill>
                  <a:srgbClr val="892717"/>
                </a:solidFill>
                <a:latin typeface="Times New Roman" panose="02020603050405020304" pitchFamily="18" charset="0"/>
                <a:cs typeface="Times New Roman" panose="02020603050405020304" pitchFamily="18" charset="0"/>
              </a:rPr>
              <a:t>Лишение малыша хотя бы одного из них сократит возможности для развития и саморазвития его как индивидуальности; </a:t>
            </a:r>
          </a:p>
          <a:p>
            <a:pPr algn="just" hangingPunct="0"/>
            <a:r>
              <a:rPr lang="ru-RU" sz="2400" b="1" dirty="0" smtClean="0">
                <a:solidFill>
                  <a:srgbClr val="892717"/>
                </a:solidFill>
                <a:latin typeface="Times New Roman" panose="02020603050405020304" pitchFamily="18" charset="0"/>
                <a:cs typeface="Times New Roman" panose="02020603050405020304" pitchFamily="18" charset="0"/>
              </a:rPr>
              <a:t>В Технологии проектируется возможность ребенка проиграть в течение каждого дня все семь видов игр (сюжетно-ролевую, строительно-конструктивную, игру-драматизацию, дидактическую, подвижную, музыкальную, игру-забаву</a:t>
            </a:r>
            <a:r>
              <a:rPr lang="ru-RU" sz="2400" b="1" dirty="0" smtClean="0">
                <a:solidFill>
                  <a:srgbClr val="892717"/>
                </a:solidFill>
              </a:rPr>
              <a:t>). </a:t>
            </a:r>
          </a:p>
        </p:txBody>
      </p:sp>
      <p:sp>
        <p:nvSpPr>
          <p:cNvPr id="5" name="Заголовок 4"/>
          <p:cNvSpPr>
            <a:spLocks noGrp="1"/>
          </p:cNvSpPr>
          <p:nvPr>
            <p:ph type="title"/>
          </p:nvPr>
        </p:nvSpPr>
        <p:spPr>
          <a:xfrm>
            <a:off x="539552" y="551419"/>
            <a:ext cx="8229600" cy="1143000"/>
          </a:xfrm>
        </p:spPr>
        <p:txBody>
          <a:bodyPr>
            <a:normAutofit/>
          </a:bodyPr>
          <a:lstStyle/>
          <a:p>
            <a:r>
              <a:rPr lang="ru-RU" sz="2800" b="1" dirty="0">
                <a:solidFill>
                  <a:srgbClr val="C00000"/>
                </a:solidFill>
                <a:latin typeface="Times New Roman" panose="02020603050405020304" pitchFamily="18" charset="0"/>
                <a:cs typeface="Times New Roman" panose="02020603050405020304" pitchFamily="18" charset="0"/>
              </a:rPr>
              <a:t>Почему ребёнок должен в течение дня проиграть все семь видов игр?</a:t>
            </a:r>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C43A12-C5A5-44E6-B2FD-488E6B2A443C}" type="slidenum">
              <a:rPr lang="ru-RU" smtClean="0"/>
              <a:t>6</a:t>
            </a:fld>
            <a:endParaRPr lang="ru-RU"/>
          </a:p>
        </p:txBody>
      </p:sp>
    </p:spTree>
    <p:extLst>
      <p:ext uri="{BB962C8B-B14F-4D97-AF65-F5344CB8AC3E}">
        <p14:creationId xmlns:p14="http://schemas.microsoft.com/office/powerpoint/2010/main" val="369574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67544" y="410913"/>
            <a:ext cx="8229600" cy="1143000"/>
          </a:xfrm>
        </p:spPr>
        <p:txBody>
          <a:bodyPr>
            <a:normAutofit/>
          </a:bodyPr>
          <a:lstStyle/>
          <a:p>
            <a:r>
              <a:rPr lang="ru-RU" sz="2800" b="1" dirty="0">
                <a:solidFill>
                  <a:srgbClr val="C00000"/>
                </a:solidFill>
              </a:rPr>
              <a:t>Какое понимание игры ушло из практики работы современных дошкольных специалистов России? </a:t>
            </a:r>
          </a:p>
        </p:txBody>
      </p:sp>
      <p:sp>
        <p:nvSpPr>
          <p:cNvPr id="8" name="Прямоугольник 7"/>
          <p:cNvSpPr/>
          <p:nvPr/>
        </p:nvSpPr>
        <p:spPr>
          <a:xfrm>
            <a:off x="755576" y="1582340"/>
            <a:ext cx="7776864" cy="4355038"/>
          </a:xfrm>
          <a:prstGeom prst="rect">
            <a:avLst/>
          </a:prstGeom>
        </p:spPr>
        <p:txBody>
          <a:bodyPr wrap="square">
            <a:spAutoFit/>
          </a:bodyPr>
          <a:lstStyle/>
          <a:p>
            <a:r>
              <a:rPr lang="ru-RU" sz="2400" dirty="0" smtClean="0"/>
              <a:t>     </a:t>
            </a:r>
            <a:r>
              <a:rPr lang="ru-RU" sz="2300" dirty="0" smtClean="0">
                <a:solidFill>
                  <a:srgbClr val="892717"/>
                </a:solidFill>
              </a:rPr>
              <a:t>Любому виду игр необходимо </a:t>
            </a:r>
            <a:r>
              <a:rPr lang="ru-RU" sz="2300" dirty="0" smtClean="0">
                <a:solidFill>
                  <a:srgbClr val="C00000"/>
                </a:solidFill>
                <a:effectLst>
                  <a:outerShdw blurRad="38100" dist="38100" dir="2700000" algn="tl">
                    <a:srgbClr val="000000">
                      <a:alpha val="43137"/>
                    </a:srgbClr>
                  </a:outerShdw>
                </a:effectLst>
              </a:rPr>
              <a:t>воспитателю самому научиться</a:t>
            </a:r>
            <a:r>
              <a:rPr lang="ru-RU" sz="2300" dirty="0" smtClean="0">
                <a:solidFill>
                  <a:srgbClr val="892717"/>
                </a:solidFill>
              </a:rPr>
              <a:t> (от уровня «а» до уровня «г»), и содействовать своим воспитанникам в освоении каждого вида игры (от уровня «а» до уровня «г»). </a:t>
            </a:r>
          </a:p>
          <a:p>
            <a:r>
              <a:rPr lang="ru-RU" sz="2300" dirty="0" smtClean="0">
                <a:solidFill>
                  <a:srgbClr val="892717"/>
                </a:solidFill>
              </a:rPr>
              <a:t>Когда игрой взрослый овладевает на уровне «г», она в его работе становится формой и средством внедрения содержания Программы в работе с детьми любого дошкольного возраста. </a:t>
            </a:r>
          </a:p>
          <a:p>
            <a:r>
              <a:rPr lang="ru-RU" sz="2300" dirty="0" smtClean="0">
                <a:solidFill>
                  <a:srgbClr val="892717"/>
                </a:solidFill>
              </a:rPr>
              <a:t>     А когда дошкольник овладевает игрой на уровне «г», она становится для него формой саморазвития: самопознанием и самооценкой индивидуальностью своей неповторимости.</a:t>
            </a:r>
            <a:r>
              <a:rPr lang="ru-RU" sz="2300" dirty="0" smtClean="0"/>
              <a:t> </a:t>
            </a:r>
            <a:br>
              <a:rPr lang="ru-RU" sz="2300" dirty="0" smtClean="0"/>
            </a:br>
            <a:endParaRPr lang="ru-RU" sz="2300" dirty="0"/>
          </a:p>
        </p:txBody>
      </p:sp>
      <p:sp>
        <p:nvSpPr>
          <p:cNvPr id="2" name="Нижний колонтитул 1"/>
          <p:cNvSpPr>
            <a:spLocks noGrp="1"/>
          </p:cNvSpPr>
          <p:nvPr>
            <p:ph type="ftr" sz="quarter" idx="11"/>
          </p:nvPr>
        </p:nvSpPr>
        <p:spPr/>
        <p:txBody>
          <a:bodyPr/>
          <a:lstStyle/>
          <a:p>
            <a:endParaRPr lang="ru-RU"/>
          </a:p>
        </p:txBody>
      </p:sp>
      <p:sp>
        <p:nvSpPr>
          <p:cNvPr id="3" name="Номер слайда 2"/>
          <p:cNvSpPr>
            <a:spLocks noGrp="1"/>
          </p:cNvSpPr>
          <p:nvPr>
            <p:ph type="sldNum" sz="quarter" idx="12"/>
          </p:nvPr>
        </p:nvSpPr>
        <p:spPr/>
        <p:txBody>
          <a:bodyPr/>
          <a:lstStyle/>
          <a:p>
            <a:fld id="{BAC43A12-C5A5-44E6-B2FD-488E6B2A443C}" type="slidenum">
              <a:rPr lang="ru-RU" smtClean="0"/>
              <a:t>7</a:t>
            </a:fld>
            <a:endParaRPr lang="ru-RU"/>
          </a:p>
        </p:txBody>
      </p:sp>
    </p:spTree>
    <p:extLst>
      <p:ext uri="{BB962C8B-B14F-4D97-AF65-F5344CB8AC3E}">
        <p14:creationId xmlns:p14="http://schemas.microsoft.com/office/powerpoint/2010/main" val="414899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864" y="629814"/>
            <a:ext cx="8229600" cy="1423584"/>
          </a:xfrm>
        </p:spPr>
        <p:txBody>
          <a:bodyPr>
            <a:no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ЧТО НУЖНО ЗНАТЬ ВОСПИТАТЕЛЮ ОБ ИГРЕ?</a:t>
            </a:r>
            <a:br>
              <a:rPr lang="ru-RU" sz="2400" b="1" dirty="0" smtClean="0">
                <a:solidFill>
                  <a:srgbClr val="C00000"/>
                </a:solidFill>
                <a:latin typeface="Times New Roman" panose="02020603050405020304" pitchFamily="18" charset="0"/>
                <a:cs typeface="Times New Roman" panose="02020603050405020304" pitchFamily="18" charset="0"/>
              </a:rPr>
            </a:br>
            <a:r>
              <a:rPr lang="ru-RU" sz="2400" b="1" dirty="0" smtClean="0">
                <a:solidFill>
                  <a:srgbClr val="892717"/>
                </a:solidFill>
                <a:latin typeface="Times New Roman" panose="02020603050405020304" pitchFamily="18" charset="0"/>
                <a:cs typeface="Times New Roman" panose="02020603050405020304" pitchFamily="18" charset="0"/>
              </a:rPr>
              <a:t>ИГРА - ЭТО ДЕЯТЕЛЬНОСТЬ – ЭТО СИСТЕМА  -  ЭТО -ВЗАИМОСВЯЗЬ ПЯТИ КОМПОНЕНТОВ</a:t>
            </a:r>
            <a:r>
              <a:rPr lang="ru-RU" sz="2400" dirty="0" smtClean="0">
                <a:solidFill>
                  <a:srgbClr val="C00000"/>
                </a:solidFill>
                <a:latin typeface="Times New Roman" panose="02020603050405020304" pitchFamily="18" charset="0"/>
                <a:cs typeface="Times New Roman" panose="02020603050405020304" pitchFamily="18" charset="0"/>
              </a:rPr>
              <a:t/>
            </a:r>
            <a:br>
              <a:rPr lang="ru-RU" sz="2400" dirty="0" smtClean="0">
                <a:solidFill>
                  <a:srgbClr val="C00000"/>
                </a:solidFill>
                <a:latin typeface="Times New Roman" panose="02020603050405020304" pitchFamily="18" charset="0"/>
                <a:cs typeface="Times New Roman" panose="02020603050405020304" pitchFamily="18" charset="0"/>
              </a:rPr>
            </a:b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2690336"/>
            <a:ext cx="7848872" cy="1754326"/>
          </a:xfrm>
          <a:prstGeom prst="rect">
            <a:avLst/>
          </a:prstGeom>
        </p:spPr>
        <p:txBody>
          <a:bodyPr wrap="square">
            <a:spAutoFit/>
          </a:bodyPr>
          <a:lstStyle/>
          <a:p>
            <a:pPr algn="ctr">
              <a:buFont typeface="Wingdings 2" pitchFamily="18" charset="2"/>
              <a:buNone/>
              <a:defRPr/>
            </a:pPr>
            <a:endParaRPr lang="ru-RU" b="1" dirty="0">
              <a:solidFill>
                <a:schemeClr val="accent2">
                  <a:lumMod val="50000"/>
                </a:schemeClr>
              </a:solidFill>
              <a:latin typeface="Times New Roman" pitchFamily="18" charset="0"/>
            </a:endParaRPr>
          </a:p>
          <a:p>
            <a:pPr algn="ctr">
              <a:buFont typeface="Wingdings 2" pitchFamily="18" charset="2"/>
              <a:buNone/>
              <a:defRPr/>
            </a:pPr>
            <a:endParaRPr lang="ru-RU" b="1" dirty="0" smtClean="0">
              <a:solidFill>
                <a:schemeClr val="accent2">
                  <a:lumMod val="50000"/>
                </a:schemeClr>
              </a:solidFill>
              <a:latin typeface="Times New Roman" pitchFamily="18" charset="0"/>
            </a:endParaRPr>
          </a:p>
          <a:p>
            <a:pPr algn="ctr">
              <a:buFont typeface="Wingdings 2" pitchFamily="18" charset="2"/>
              <a:buNone/>
              <a:defRPr/>
            </a:pPr>
            <a:endParaRPr lang="ru-RU" b="1" dirty="0" smtClean="0">
              <a:solidFill>
                <a:schemeClr val="accent1"/>
              </a:solidFill>
              <a:latin typeface="Times New Roman" pitchFamily="18" charset="0"/>
            </a:endParaRPr>
          </a:p>
          <a:p>
            <a:pPr algn="ctr">
              <a:buFont typeface="Wingdings 2" pitchFamily="18" charset="2"/>
              <a:buNone/>
              <a:defRPr/>
            </a:pPr>
            <a:endParaRPr lang="ru-RU" b="1" dirty="0">
              <a:solidFill>
                <a:schemeClr val="accent2">
                  <a:lumMod val="50000"/>
                </a:schemeClr>
              </a:solidFill>
              <a:latin typeface="Times New Roman" pitchFamily="18" charset="0"/>
            </a:endParaRPr>
          </a:p>
          <a:p>
            <a:pPr algn="ctr">
              <a:buFont typeface="Wingdings 2" pitchFamily="18" charset="2"/>
              <a:buNone/>
              <a:defRPr/>
            </a:pPr>
            <a:endParaRPr lang="ru-RU" b="1" dirty="0">
              <a:solidFill>
                <a:schemeClr val="accent1"/>
              </a:solidFill>
              <a:latin typeface="Times New Roman" pitchFamily="18" charset="0"/>
            </a:endParaRPr>
          </a:p>
          <a:p>
            <a:pPr algn="ctr">
              <a:buFont typeface="Wingdings 2" pitchFamily="18" charset="2"/>
              <a:buNone/>
              <a:defRPr/>
            </a:pPr>
            <a:endParaRPr lang="ru-RU" b="1" dirty="0">
              <a:solidFill>
                <a:schemeClr val="accent1"/>
              </a:solidFill>
              <a:latin typeface="Times New Roman"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10" y="2059511"/>
            <a:ext cx="8280920" cy="346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3A12-C5A5-44E6-B2FD-488E6B2A443C}" type="slidenum">
              <a:rPr lang="ru-RU" smtClean="0"/>
              <a:t>8</a:t>
            </a:fld>
            <a:endParaRPr lang="ru-RU"/>
          </a:p>
        </p:txBody>
      </p:sp>
    </p:spTree>
    <p:extLst>
      <p:ext uri="{BB962C8B-B14F-4D97-AF65-F5344CB8AC3E}">
        <p14:creationId xmlns:p14="http://schemas.microsoft.com/office/powerpoint/2010/main" val="227581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533" y="4714856"/>
            <a:ext cx="2736304" cy="695122"/>
          </a:xfrm>
        </p:spPr>
        <p:txBody>
          <a:bodyPr>
            <a:noAutofit/>
          </a:bodyPr>
          <a:lstStyle/>
          <a:p>
            <a:pPr algn="ctr"/>
            <a:r>
              <a:rPr lang="ru-RU" dirty="0" err="1" smtClean="0">
                <a:solidFill>
                  <a:srgbClr val="892717"/>
                </a:solidFill>
              </a:rPr>
              <a:t>Люблинская</a:t>
            </a:r>
            <a:r>
              <a:rPr lang="ru-RU" dirty="0" smtClean="0">
                <a:solidFill>
                  <a:srgbClr val="892717"/>
                </a:solidFill>
              </a:rPr>
              <a:t/>
            </a:r>
            <a:br>
              <a:rPr lang="ru-RU" dirty="0" smtClean="0">
                <a:solidFill>
                  <a:srgbClr val="892717"/>
                </a:solidFill>
              </a:rPr>
            </a:br>
            <a:r>
              <a:rPr lang="ru-RU" dirty="0" smtClean="0">
                <a:solidFill>
                  <a:srgbClr val="892717"/>
                </a:solidFill>
              </a:rPr>
              <a:t>Анна </a:t>
            </a:r>
            <a:r>
              <a:rPr lang="ru-RU" dirty="0">
                <a:solidFill>
                  <a:srgbClr val="892717"/>
                </a:solidFill>
              </a:rPr>
              <a:t>Александровна</a:t>
            </a:r>
          </a:p>
        </p:txBody>
      </p:sp>
      <p:sp>
        <p:nvSpPr>
          <p:cNvPr id="3" name="Объект 2"/>
          <p:cNvSpPr>
            <a:spLocks noGrp="1"/>
          </p:cNvSpPr>
          <p:nvPr>
            <p:ph idx="1"/>
          </p:nvPr>
        </p:nvSpPr>
        <p:spPr>
          <a:xfrm>
            <a:off x="3477003" y="548680"/>
            <a:ext cx="5374069" cy="5853113"/>
          </a:xfrm>
        </p:spPr>
        <p:txBody>
          <a:bodyPr>
            <a:noAutofit/>
          </a:bodyPr>
          <a:lstStyle/>
          <a:p>
            <a:r>
              <a:rPr lang="ru-RU" sz="2000" dirty="0" smtClean="0">
                <a:solidFill>
                  <a:srgbClr val="892717"/>
                </a:solidFill>
              </a:rPr>
              <a:t>Изучение человеком любого содержания, в любом возрасте происходит как восхождение по четырём уровням познания: </a:t>
            </a:r>
          </a:p>
          <a:p>
            <a:endParaRPr lang="ru-RU" sz="2000" dirty="0">
              <a:solidFill>
                <a:srgbClr val="892717"/>
              </a:solidFill>
            </a:endParaRPr>
          </a:p>
          <a:p>
            <a:endParaRPr lang="ru-RU" sz="2000" dirty="0" smtClean="0">
              <a:solidFill>
                <a:srgbClr val="892717"/>
              </a:solidFill>
            </a:endParaRPr>
          </a:p>
          <a:p>
            <a:endParaRPr lang="ru-RU" sz="2000" dirty="0">
              <a:solidFill>
                <a:srgbClr val="892717"/>
              </a:solidFill>
            </a:endParaRPr>
          </a:p>
          <a:p>
            <a:endParaRPr lang="ru-RU" sz="2000" dirty="0" smtClean="0">
              <a:solidFill>
                <a:srgbClr val="892717"/>
              </a:solidFill>
            </a:endParaRPr>
          </a:p>
          <a:p>
            <a:pPr marL="0" indent="0">
              <a:buNone/>
            </a:pPr>
            <a:endParaRPr lang="ru-RU" sz="2000" dirty="0" smtClean="0">
              <a:solidFill>
                <a:srgbClr val="892717"/>
              </a:solidFill>
            </a:endParaRPr>
          </a:p>
          <a:p>
            <a:r>
              <a:rPr lang="ru-RU" sz="2000" dirty="0" smtClean="0">
                <a:solidFill>
                  <a:srgbClr val="892717"/>
                </a:solidFill>
              </a:rPr>
              <a:t>от уровня «а» - узнавание игры как предмета познания</a:t>
            </a:r>
          </a:p>
          <a:p>
            <a:r>
              <a:rPr lang="ru-RU" sz="2000" dirty="0" smtClean="0">
                <a:solidFill>
                  <a:srgbClr val="892717"/>
                </a:solidFill>
              </a:rPr>
              <a:t> к уровню «б» в выполнении её под руководством наставника </a:t>
            </a:r>
          </a:p>
          <a:p>
            <a:r>
              <a:rPr lang="ru-RU" sz="2000" dirty="0" smtClean="0">
                <a:solidFill>
                  <a:srgbClr val="892717"/>
                </a:solidFill>
              </a:rPr>
              <a:t>затем происходит подъём к уровню «в» - к самостоятельному участию в данном виде игровой деятельности и </a:t>
            </a:r>
          </a:p>
          <a:p>
            <a:r>
              <a:rPr lang="ru-RU" sz="2000" dirty="0" smtClean="0">
                <a:solidFill>
                  <a:srgbClr val="892717"/>
                </a:solidFill>
              </a:rPr>
              <a:t>восхождение к уровню «г»</a:t>
            </a:r>
            <a:endParaRPr lang="ru-RU" sz="2000" dirty="0">
              <a:solidFill>
                <a:srgbClr val="892717"/>
              </a:solidFill>
            </a:endParaRPr>
          </a:p>
        </p:txBody>
      </p:sp>
      <p:pic>
        <p:nvPicPr>
          <p:cNvPr id="7" name="Рисунок 6"/>
          <p:cNvPicPr/>
          <p:nvPr/>
        </p:nvPicPr>
        <p:blipFill>
          <a:blip r:embed="rId2"/>
          <a:stretch>
            <a:fillRect/>
          </a:stretch>
        </p:blipFill>
        <p:spPr>
          <a:xfrm>
            <a:off x="4211960" y="1844824"/>
            <a:ext cx="3816424" cy="1720100"/>
          </a:xfrm>
          <a:prstGeom prst="rect">
            <a:avLst/>
          </a:prstGeom>
        </p:spPr>
      </p:pic>
      <p:pic>
        <p:nvPicPr>
          <p:cNvPr id="5122" name="Picture 2" descr="E:\ИРИНА\КРЫЛОВА\Фото\Люблинская.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908720"/>
            <a:ext cx="2664296" cy="3806136"/>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43A12-C5A5-44E6-B2FD-488E6B2A443C}" type="slidenum">
              <a:rPr lang="ru-RU" smtClean="0"/>
              <a:t>9</a:t>
            </a:fld>
            <a:endParaRPr lang="ru-RU"/>
          </a:p>
        </p:txBody>
      </p:sp>
    </p:spTree>
    <p:extLst>
      <p:ext uri="{BB962C8B-B14F-4D97-AF65-F5344CB8AC3E}">
        <p14:creationId xmlns:p14="http://schemas.microsoft.com/office/powerpoint/2010/main" val="30461950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3438</TotalTime>
  <Words>899</Words>
  <Application>Microsoft Office PowerPoint</Application>
  <PresentationFormat>Экран (4:3)</PresentationFormat>
  <Paragraphs>126</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Calibri</vt:lpstr>
      <vt:lpstr>Cambria</vt:lpstr>
      <vt:lpstr>Lucida Sans Unicode</vt:lpstr>
      <vt:lpstr>Times New Roman</vt:lpstr>
      <vt:lpstr>Wingdings 2</vt:lpstr>
      <vt:lpstr>Тема Office</vt:lpstr>
      <vt:lpstr>Презентация PowerPoint</vt:lpstr>
      <vt:lpstr>Главная потребность человека – САМОУТВЕРЖДАТЬСЯ , одновременно удовлетворяя ТРИ потребности:</vt:lpstr>
      <vt:lpstr>Учение  Вольфа Соломоновича Мерлина  о развитии человека как индивидуальности</vt:lpstr>
      <vt:lpstr>Зачем человеку ежеминутно нужна ИГРА?</vt:lpstr>
      <vt:lpstr>ВИДЫ ИГР</vt:lpstr>
      <vt:lpstr>Почему ребёнок должен в течение дня проиграть все семь видов игр?</vt:lpstr>
      <vt:lpstr>Какое понимание игры ушло из практики работы современных дошкольных специалистов России? </vt:lpstr>
      <vt:lpstr>ЧТО НУЖНО ЗНАТЬ ВОСПИТАТЕЛЮ ОБ ИГРЕ? ИГРА - ЭТО ДЕЯТЕЛЬНОСТЬ – ЭТО СИСТЕМА  -  ЭТО -ВЗАИМОСВЯЗЬ ПЯТИ КОМПОНЕНТОВ </vt:lpstr>
      <vt:lpstr>Люблинская Анна Александровна</vt:lpstr>
      <vt:lpstr>Презентация PowerPoint</vt:lpstr>
      <vt:lpstr>  </vt:lpstr>
      <vt:lpstr>З а п о р о ж е ц Александр Владимирович</vt:lpstr>
      <vt:lpstr>В чем заключается мастерство воспитателя в становлении и развитии игры у дошкольника? </vt:lpstr>
      <vt:lpstr> Правильная организация игры – это принуждение взрослым? </vt:lpstr>
      <vt:lpstr>         Метафорой игры может быть названа река.  Игра похожа на реку, у которой два берега: нравственный урок и забава.  Игра, которую задумал педагог для воспитания дошкольника,  обязательно устремлена к нравственному уроку, ибо, оторвавшись от урока, она становится пустой забавой, способной на короткий срок занять, но не образовывать ребенка.       При этом игра должна оставаться игрой - забавой, иначе, превратившись преждевременно в   урок, она вырождается в бездушное и механическое занятие, повторение того, что показывают старшие.             Воспитатель должен провести ребенка между     обеими этими крайностями. </vt:lpstr>
      <vt:lpstr>ЧТО НУЖНО ЗНАТЬ ВОСПИТАТЕЛЮ ОБ ИГРЕ? ИГРА - ЭТО ДЕЯТЕЛЬНОСТЬ – ЭТО СИСТЕМА  -  ЭТО -ВЗАИМОСВЯЗЬ ПЯТИ КОМПОНЕНТОВ </vt:lpstr>
      <vt:lpstr> Что же нужно, чтобы овладеть мастерством становления и развития игры?        </vt:lpstr>
      <vt:lpstr>Мастерство воспитателя проявляется</vt:lpstr>
      <vt:lpstr>Мастерство воспитателя проявляется</vt:lpstr>
      <vt:lpstr>Мастерство воспитателя проявляется</vt:lpstr>
      <vt:lpstr>в-пятых, (пятый компонент деятельности) творчество педагога должно быть направлено на организацию каждой игры так, чтобы воспитанник приходил к результату — оценке и самооценке созданного образа (Н.М. Крылова).  Тогда, понемногу усложняясь, игра будет постепенно приучать ребёнка ставить все более и более отдаленные  устойчивые цели своей деятельности и тем самым, незаметно для него, перейдёт в форму саморазвития. </vt:lpstr>
      <vt:lpstr>Важным инновационным средством для педагога в овладении профессионализмом обеспечения взаимодействия содержания и формы становится разработанная автором «Лесенка успеха»</vt:lpstr>
      <vt:lpstr>БЛАГОДАРЮ  ЗА   ВНИМАНИЕ              Б Л А Г О Д А Р Ю  ЗА  ВНИМАНИЕ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RePack by Diakov</cp:lastModifiedBy>
  <cp:revision>80</cp:revision>
  <cp:lastPrinted>2022-06-01T17:52:22Z</cp:lastPrinted>
  <dcterms:created xsi:type="dcterms:W3CDTF">2018-03-08T11:36:52Z</dcterms:created>
  <dcterms:modified xsi:type="dcterms:W3CDTF">2022-06-01T18:09:32Z</dcterms:modified>
</cp:coreProperties>
</file>